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Image"/>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computer-vision-3d-illustration-png.png" descr="computer-vision-3d-illustration-png.png"/>
          <p:cNvPicPr>
            <a:picLocks noChangeAspect="1"/>
          </p:cNvPicPr>
          <p:nvPr/>
        </p:nvPicPr>
        <p:blipFill>
          <a:blip r:embed="rId2">
            <a:extLst/>
          </a:blip>
          <a:stretch>
            <a:fillRect/>
          </a:stretch>
        </p:blipFill>
        <p:spPr>
          <a:xfrm>
            <a:off x="8209979" y="5117065"/>
            <a:ext cx="4931012" cy="4931011"/>
          </a:xfrm>
          <a:prstGeom prst="rect">
            <a:avLst/>
          </a:prstGeom>
          <a:ln w="12700">
            <a:miter lim="400000"/>
          </a:ln>
          <a:effectLst>
            <a:outerShdw sx="100000" sy="100000" kx="0" ky="0" algn="b" rotWithShape="0" blurRad="355600" dist="25400" dir="5400000">
              <a:srgbClr val="000000">
                <a:alpha val="50000"/>
              </a:srgbClr>
            </a:outerShdw>
          </a:effectLst>
        </p:spPr>
      </p:pic>
      <p:sp>
        <p:nvSpPr>
          <p:cNvPr id="120" name="Intro to Computer Vision…"/>
          <p:cNvSpPr txBox="1"/>
          <p:nvPr>
            <p:ph type="ctrTitle"/>
          </p:nvPr>
        </p:nvSpPr>
        <p:spPr>
          <a:xfrm>
            <a:off x="355600" y="2051050"/>
            <a:ext cx="12293600" cy="3238500"/>
          </a:xfrm>
          <a:prstGeom prst="rect">
            <a:avLst/>
          </a:prstGeom>
          <a:effectLst>
            <a:outerShdw sx="100000" sy="100000" kx="0" ky="0" algn="b" rotWithShape="0" blurRad="12700" dist="25400" dir="5400000">
              <a:srgbClr val="000000">
                <a:alpha val="50000"/>
              </a:srgbClr>
            </a:outerShdw>
          </a:effectLst>
        </p:spPr>
        <p:txBody>
          <a:bodyPr/>
          <a:lstStyle/>
          <a:p>
            <a:pPr defTabSz="549148">
              <a:defRPr sz="6768">
                <a:solidFill>
                  <a:srgbClr val="000000"/>
                </a:solidFill>
                <a:latin typeface="Impact"/>
                <a:ea typeface="Impact"/>
                <a:cs typeface="Impact"/>
                <a:sym typeface="Impact"/>
              </a:defRPr>
            </a:pPr>
            <a:r>
              <a:t>Intro to Computer Vision</a:t>
            </a:r>
          </a:p>
          <a:p>
            <a:pPr defTabSz="549148">
              <a:defRPr sz="6768">
                <a:solidFill>
                  <a:srgbClr val="000000"/>
                </a:solidFill>
                <a:latin typeface="Impact"/>
                <a:ea typeface="Impact"/>
                <a:cs typeface="Impact"/>
                <a:sym typeface="Impact"/>
              </a:defRPr>
            </a:pPr>
            <a:r>
              <a:t>Historical timeline of computer vision</a:t>
            </a:r>
          </a:p>
        </p:txBody>
      </p:sp>
      <p:sp>
        <p:nvSpPr>
          <p:cNvPr id="121" name="2000 - 2020’s"/>
          <p:cNvSpPr txBox="1"/>
          <p:nvPr/>
        </p:nvSpPr>
        <p:spPr>
          <a:xfrm>
            <a:off x="4339938" y="5975350"/>
            <a:ext cx="432492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spcBef>
                <a:spcPts val="4600"/>
              </a:spcBef>
              <a:defRPr sz="5700">
                <a:solidFill>
                  <a:schemeClr val="accent5">
                    <a:hueOff val="-608019"/>
                    <a:satOff val="-16379"/>
                    <a:lumOff val="25127"/>
                  </a:schemeClr>
                </a:solidFill>
                <a:latin typeface="Impact"/>
                <a:ea typeface="Impact"/>
                <a:cs typeface="Impact"/>
                <a:sym typeface="Impact"/>
              </a:defRPr>
            </a:lvl1pPr>
          </a:lstStyle>
          <a:p>
            <a:pPr/>
            <a:r>
              <a:t>2000 - 2020’s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meline"/>
          <p:cNvSpPr txBox="1"/>
          <p:nvPr>
            <p:ph type="title"/>
          </p:nvPr>
        </p:nvSpPr>
        <p:spPr>
          <a:xfrm>
            <a:off x="355600" y="377825"/>
            <a:ext cx="12293600" cy="1014816"/>
          </a:xfrm>
          <a:prstGeom prst="rect">
            <a:avLst/>
          </a:prstGeom>
        </p:spPr>
        <p:txBody>
          <a:bodyPr/>
          <a:lstStyle>
            <a:lvl1pPr defTabSz="479044">
              <a:defRPr sz="5904">
                <a:solidFill>
                  <a:srgbClr val="000000"/>
                </a:solidFill>
                <a:latin typeface="Impact"/>
                <a:ea typeface="Impact"/>
                <a:cs typeface="Impact"/>
                <a:sym typeface="Impact"/>
              </a:defRPr>
            </a:lvl1pPr>
          </a:lstStyle>
          <a:p>
            <a:pPr/>
            <a:r>
              <a:t>Timeline</a:t>
            </a:r>
          </a:p>
        </p:txBody>
      </p:sp>
      <p:sp>
        <p:nvSpPr>
          <p:cNvPr id="178" name="2020 - Present"/>
          <p:cNvSpPr txBox="1"/>
          <p:nvPr/>
        </p:nvSpPr>
        <p:spPr>
          <a:xfrm>
            <a:off x="5095639" y="1485900"/>
            <a:ext cx="281352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608019"/>
                    <a:satOff val="-16379"/>
                    <a:lumOff val="25127"/>
                  </a:schemeClr>
                </a:solidFill>
                <a:latin typeface="Impact"/>
                <a:ea typeface="Impact"/>
                <a:cs typeface="Impact"/>
                <a:sym typeface="Impact"/>
              </a:defRPr>
            </a:lvl1pPr>
          </a:lstStyle>
          <a:p>
            <a:pPr/>
            <a:r>
              <a:t>2020 - Present</a:t>
            </a:r>
          </a:p>
        </p:txBody>
      </p:sp>
      <p:sp>
        <p:nvSpPr>
          <p:cNvPr id="179" name="2020: Vision Transformers (ViT) The introduction of Vision Transformers by Google Research marked a shift from CNNs to transformer models for vision tasks. ViTs apply transformer architecture, originally developed for NLP, to image recognition tasks, achieving great results.…"/>
          <p:cNvSpPr txBox="1"/>
          <p:nvPr/>
        </p:nvSpPr>
        <p:spPr>
          <a:xfrm>
            <a:off x="628790" y="2839633"/>
            <a:ext cx="11747220" cy="7861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2400">
                <a:solidFill>
                  <a:srgbClr val="000000"/>
                </a:solidFill>
                <a:latin typeface="Impact"/>
                <a:ea typeface="Impact"/>
                <a:cs typeface="Impact"/>
                <a:sym typeface="Impact"/>
              </a:defRPr>
            </a:pPr>
            <a:r>
              <a:rPr>
                <a:solidFill>
                  <a:srgbClr val="5A5F5E"/>
                </a:solidFill>
              </a:rPr>
              <a:t>2020:</a:t>
            </a:r>
            <a:r>
              <a:rPr>
                <a:solidFill>
                  <a:srgbClr val="5A5F5E"/>
                </a:solidFill>
              </a:rPr>
              <a:t> </a:t>
            </a:r>
            <a:r>
              <a:rPr>
                <a:solidFill>
                  <a:srgbClr val="5A5F5E"/>
                </a:solidFill>
              </a:rPr>
              <a:t>Vision Transformers (ViT)</a:t>
            </a:r>
            <a:br/>
            <a:r>
              <a:t>The introduction of Vision Transformers by Google Research marked a shift from CNNs to transformer models for vision tasks. ViTs apply transformer architecture, originally developed for NLP, to image recognition tasks, achieving great results.</a:t>
            </a:r>
          </a:p>
          <a:p>
            <a:pPr algn="l" defTabSz="457200">
              <a:spcBef>
                <a:spcPts val="1200"/>
              </a:spcBef>
              <a:defRPr sz="2400">
                <a:solidFill>
                  <a:srgbClr val="000000"/>
                </a:solidFill>
                <a:latin typeface="Impact"/>
                <a:ea typeface="Impact"/>
                <a:cs typeface="Impact"/>
                <a:sym typeface="Impact"/>
              </a:defRPr>
            </a:pPr>
            <a:r>
              <a:rPr>
                <a:solidFill>
                  <a:srgbClr val="5A5F5E"/>
                </a:solidFill>
              </a:rPr>
              <a:t>2020:</a:t>
            </a:r>
            <a:r>
              <a:rPr>
                <a:solidFill>
                  <a:srgbClr val="5A5F5E"/>
                </a:solidFill>
              </a:rPr>
              <a:t> </a:t>
            </a:r>
            <a:r>
              <a:rPr>
                <a:solidFill>
                  <a:srgbClr val="5A5F5E"/>
                </a:solidFill>
              </a:rPr>
              <a:t>CLIP (Contrastive Language–Image Pretraining)</a:t>
            </a:r>
            <a:br/>
            <a:r>
              <a:t>Developed by OpenAI, CLIP demonstrates the ability to perform zero shot learning on various image classification tasks, by training on a wide variety of image text pairs, greatly expanding the versatility of computer vision models.</a:t>
            </a:r>
          </a:p>
          <a:p>
            <a:pPr algn="l" defTabSz="457200">
              <a:spcBef>
                <a:spcPts val="1200"/>
              </a:spcBef>
              <a:defRPr sz="2400">
                <a:solidFill>
                  <a:srgbClr val="000000"/>
                </a:solidFill>
                <a:latin typeface="Impact"/>
                <a:ea typeface="Impact"/>
                <a:cs typeface="Impact"/>
                <a:sym typeface="Impact"/>
              </a:defRPr>
            </a:pPr>
            <a:r>
              <a:rPr>
                <a:solidFill>
                  <a:srgbClr val="5A5F5E"/>
                </a:solidFill>
              </a:rPr>
              <a:t>2021:</a:t>
            </a:r>
            <a:r>
              <a:rPr>
                <a:solidFill>
                  <a:srgbClr val="5A5F5E"/>
                </a:solidFill>
              </a:rPr>
              <a:t> </a:t>
            </a:r>
            <a:r>
              <a:rPr>
                <a:solidFill>
                  <a:srgbClr val="5A5F5E"/>
                </a:solidFill>
              </a:rPr>
              <a:t>DALL-E and Image Synthesis</a:t>
            </a:r>
            <a:br/>
            <a:r>
              <a:t>OpenAI introduced DALL-E, capable of generating images from text descriptions. This advancement in AI demonstrated significant progress in the ability to understand and generate visual content based on natural language prompts.</a:t>
            </a:r>
          </a:p>
          <a:p>
            <a:pPr algn="l" defTabSz="457200">
              <a:spcBef>
                <a:spcPts val="1200"/>
              </a:spcBef>
              <a:defRPr sz="2400">
                <a:solidFill>
                  <a:srgbClr val="000000"/>
                </a:solidFill>
                <a:latin typeface="Impact"/>
                <a:ea typeface="Impact"/>
                <a:cs typeface="Impact"/>
                <a:sym typeface="Impact"/>
              </a:defRPr>
            </a:pPr>
            <a:r>
              <a:rPr>
                <a:solidFill>
                  <a:srgbClr val="5A5F5E"/>
                </a:solidFill>
              </a:rPr>
              <a:t>2023:</a:t>
            </a:r>
            <a:r>
              <a:rPr>
                <a:solidFill>
                  <a:srgbClr val="5A5F5E"/>
                </a:solidFill>
              </a:rPr>
              <a:t> </a:t>
            </a:r>
            <a:r>
              <a:rPr>
                <a:solidFill>
                  <a:srgbClr val="5A5F5E"/>
                </a:solidFill>
              </a:rPr>
              <a:t>Stable Diffusion</a:t>
            </a:r>
            <a:br/>
            <a:r>
              <a:t>The release of Stable Diffusion, a text to image generation model, brought high quality, generative AI to the mainstream, the integration of computer vision with creative and design industries.</a:t>
            </a:r>
          </a:p>
          <a:p>
            <a:pPr algn="l" defTabSz="457200">
              <a:spcBef>
                <a:spcPts val="1200"/>
              </a:spcBef>
              <a:defRPr sz="2400">
                <a:solidFill>
                  <a:srgbClr val="000000"/>
                </a:solidFill>
                <a:latin typeface="Impact"/>
                <a:ea typeface="Impact"/>
                <a:cs typeface="Impact"/>
                <a:sym typeface="Impact"/>
              </a:defRPr>
            </a:pPr>
          </a:p>
          <a:p>
            <a:pPr algn="l" defTabSz="457200">
              <a:defRPr sz="2400">
                <a:solidFill>
                  <a:srgbClr val="000000"/>
                </a:solidFill>
                <a:latin typeface="Impact"/>
                <a:ea typeface="Impact"/>
                <a:cs typeface="Impact"/>
                <a:sym typeface="Impact"/>
              </a:defRPr>
            </a:pPr>
          </a:p>
        </p:txBody>
      </p:sp>
      <p:pic>
        <p:nvPicPr>
          <p:cNvPr id="180" name="1683823510dall-e-logo-png.webp" descr="1683823510dall-e-logo-png.webp"/>
          <p:cNvPicPr>
            <a:picLocks noChangeAspect="1"/>
          </p:cNvPicPr>
          <p:nvPr/>
        </p:nvPicPr>
        <p:blipFill>
          <a:blip r:embed="rId2">
            <a:extLst/>
          </a:blip>
          <a:stretch>
            <a:fillRect/>
          </a:stretch>
        </p:blipFill>
        <p:spPr>
          <a:xfrm>
            <a:off x="8463060" y="1246366"/>
            <a:ext cx="4143518" cy="1139468"/>
          </a:xfrm>
          <a:prstGeom prst="rect">
            <a:avLst/>
          </a:prstGeom>
          <a:ln w="12700">
            <a:miter lim="400000"/>
          </a:ln>
          <a:effectLst>
            <a:outerShdw sx="100000" sy="100000" kx="0" ky="0" algn="b" rotWithShape="0" blurRad="787400" dist="25400" dir="5400000">
              <a:srgbClr val="000000">
                <a:alpha val="5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fluential Figure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Influential Figures</a:t>
            </a:r>
          </a:p>
        </p:txBody>
      </p:sp>
      <p:sp>
        <p:nvSpPr>
          <p:cNvPr id="183" name="Takeo Kanade (CMU): A professor at Carnegie Mellon University (CMU), was a pioneer in the field of computer vision, focusing in developing real time vision systems. He helped lay the groundwork for many computer vision applications, including autonomous robotics and facial recognition.…"/>
          <p:cNvSpPr txBox="1"/>
          <p:nvPr>
            <p:ph type="body" idx="1"/>
          </p:nvPr>
        </p:nvSpPr>
        <p:spPr>
          <a:xfrm>
            <a:off x="355600" y="2672972"/>
            <a:ext cx="12293600" cy="6915528"/>
          </a:xfrm>
          <a:prstGeom prst="rect">
            <a:avLst/>
          </a:prstGeom>
        </p:spPr>
        <p:txBody>
          <a:bodyPr/>
          <a:lstStyle/>
          <a:p>
            <a:pPr marL="361188" indent="-250825" defTabSz="361188">
              <a:lnSpc>
                <a:spcPct val="100000"/>
              </a:lnSpc>
              <a:spcBef>
                <a:spcPts val="900"/>
              </a:spcBef>
              <a:buClr>
                <a:srgbClr val="000000"/>
              </a:buClr>
              <a:buFont typeface="Times"/>
              <a:defRPr sz="2607">
                <a:solidFill>
                  <a:srgbClr val="000000"/>
                </a:solidFill>
                <a:latin typeface="Impact"/>
                <a:ea typeface="Impact"/>
                <a:cs typeface="Impact"/>
                <a:sym typeface="Impact"/>
              </a:defRPr>
            </a:pPr>
            <a:r>
              <a:rPr u="sng">
                <a:solidFill>
                  <a:srgbClr val="5A5F5E"/>
                </a:solidFill>
              </a:rPr>
              <a:t>Takeo Kanade (CMU)</a:t>
            </a:r>
            <a:r>
              <a:rPr u="sng">
                <a:solidFill>
                  <a:srgbClr val="5A5F5E"/>
                </a:solidFill>
              </a:rPr>
              <a:t>:</a:t>
            </a:r>
            <a:r>
              <a:t> A professor at Carnegie Mellon University (CMU), was a pioneer in the field of computer vision, focusing in developing real time vision systems. He helped lay the groundwork for many computer vision applications, including autonomous robotics and facial recognition.</a:t>
            </a:r>
            <a:br/>
          </a:p>
          <a:p>
            <a:pPr marL="361188" indent="-250825" defTabSz="361188">
              <a:lnSpc>
                <a:spcPct val="100000"/>
              </a:lnSpc>
              <a:spcBef>
                <a:spcPts val="900"/>
              </a:spcBef>
              <a:buClr>
                <a:srgbClr val="000000"/>
              </a:buClr>
              <a:buFont typeface="Times"/>
              <a:defRPr sz="2607">
                <a:solidFill>
                  <a:srgbClr val="000000"/>
                </a:solidFill>
                <a:latin typeface="Impact"/>
                <a:ea typeface="Impact"/>
                <a:cs typeface="Impact"/>
                <a:sym typeface="Impact"/>
              </a:defRPr>
            </a:pPr>
            <a:r>
              <a:rPr u="sng">
                <a:solidFill>
                  <a:srgbClr val="5A5F5E"/>
                </a:solidFill>
              </a:rPr>
              <a:t>Andrew Blake (Microsoft Research)</a:t>
            </a:r>
            <a:r>
              <a:rPr>
                <a:solidFill>
                  <a:srgbClr val="5A5F5E"/>
                </a:solidFill>
              </a:rPr>
              <a:t>:</a:t>
            </a:r>
            <a:r>
              <a:t> A leading researcher in computer vision, Andrew’s work on probabilistic models and algorithms for object tracking and image segmentation has had  significant impacts on the field. His contributions too active contours and visual motion estimation are essential.</a:t>
            </a:r>
            <a:br/>
          </a:p>
          <a:p>
            <a:pPr marL="361188" indent="-250825" defTabSz="361188">
              <a:lnSpc>
                <a:spcPct val="100000"/>
              </a:lnSpc>
              <a:spcBef>
                <a:spcPts val="900"/>
              </a:spcBef>
              <a:buClr>
                <a:srgbClr val="000000"/>
              </a:buClr>
              <a:buFont typeface="Times"/>
              <a:defRPr sz="2607">
                <a:solidFill>
                  <a:srgbClr val="000000"/>
                </a:solidFill>
                <a:latin typeface="Impact"/>
                <a:ea typeface="Impact"/>
                <a:cs typeface="Impact"/>
                <a:sym typeface="Impact"/>
              </a:defRPr>
            </a:pPr>
            <a:r>
              <a:rPr u="sng">
                <a:solidFill>
                  <a:srgbClr val="5A5F5E"/>
                </a:solidFill>
              </a:rPr>
              <a:t>Pietro Perona (Caltech)</a:t>
            </a:r>
            <a:r>
              <a:rPr u="sng">
                <a:solidFill>
                  <a:srgbClr val="5A5F5E"/>
                </a:solidFill>
              </a:rPr>
              <a:t>:</a:t>
            </a:r>
            <a:r>
              <a:rPr u="sng"/>
              <a:t> </a:t>
            </a:r>
            <a:r>
              <a:t>Known for his work in image segmentation and visual recognition, he made substantial contributions to understanding how machines can interpret visual data. His research on anisotropic diffusion and the development of the Viola-Jones object detection framework has been super influential. </a:t>
            </a:r>
          </a:p>
          <a:p>
            <a:pPr marL="0" indent="0" defTabSz="361188">
              <a:lnSpc>
                <a:spcPct val="100000"/>
              </a:lnSpc>
              <a:spcBef>
                <a:spcPts val="1100"/>
              </a:spcBef>
              <a:buSzTx/>
              <a:buNone/>
              <a:defRPr sz="2607">
                <a:solidFill>
                  <a:srgbClr val="000000"/>
                </a:solidFill>
                <a:latin typeface="Impact"/>
                <a:ea typeface="Impact"/>
                <a:cs typeface="Impact"/>
                <a:sym typeface="Impact"/>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Influential Figure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Influential Figures</a:t>
            </a:r>
          </a:p>
        </p:txBody>
      </p:sp>
      <p:sp>
        <p:nvSpPr>
          <p:cNvPr id="186" name="Jitendra Malik (UC Berkeley): A prominent figure in computer vision, Jitendra’s research has covered multiple topics, including object recognition, image segmentation, and computational models of human vision. His work on normalized cuts for image segmentation is very notable.…"/>
          <p:cNvSpPr txBox="1"/>
          <p:nvPr>
            <p:ph type="body" idx="1"/>
          </p:nvPr>
        </p:nvSpPr>
        <p:spPr>
          <a:prstGeom prst="rect">
            <a:avLst/>
          </a:prstGeom>
        </p:spPr>
        <p:txBody>
          <a:bodyPr/>
          <a:lstStyle/>
          <a:p>
            <a:pPr marL="0" indent="0" defTabSz="429768">
              <a:lnSpc>
                <a:spcPct val="100000"/>
              </a:lnSpc>
              <a:spcBef>
                <a:spcPts val="1100"/>
              </a:spcBef>
              <a:buSzTx/>
              <a:buNone/>
              <a:defRPr sz="2820">
                <a:solidFill>
                  <a:srgbClr val="000000"/>
                </a:solidFill>
                <a:latin typeface="Impact"/>
                <a:ea typeface="Impact"/>
                <a:cs typeface="Impact"/>
                <a:sym typeface="Impact"/>
              </a:defRPr>
            </a:pPr>
            <a:r>
              <a:rPr u="sng">
                <a:solidFill>
                  <a:srgbClr val="5A5F5E"/>
                </a:solidFill>
              </a:rPr>
              <a:t>Jitendra Malik (UC Berkeley)</a:t>
            </a:r>
            <a:r>
              <a:rPr u="sng">
                <a:solidFill>
                  <a:srgbClr val="5A5F5E"/>
                </a:solidFill>
              </a:rPr>
              <a:t>:</a:t>
            </a:r>
            <a:r>
              <a:rPr u="sng"/>
              <a:t> </a:t>
            </a:r>
            <a:r>
              <a:t>A prominent figure in computer vision, Jitendra’s research has covered multiple topics, including object recognition, image segmentation, and computational models of human vision. His work on normalized cuts for image segmentation is very notable.</a:t>
            </a:r>
          </a:p>
          <a:p>
            <a:pPr marL="0" indent="0" defTabSz="429768">
              <a:lnSpc>
                <a:spcPct val="100000"/>
              </a:lnSpc>
              <a:spcBef>
                <a:spcPts val="1100"/>
              </a:spcBef>
              <a:buSzTx/>
              <a:buNone/>
              <a:defRPr sz="2820">
                <a:solidFill>
                  <a:srgbClr val="000000"/>
                </a:solidFill>
                <a:latin typeface="Impact"/>
                <a:ea typeface="Impact"/>
                <a:cs typeface="Impact"/>
                <a:sym typeface="Impact"/>
              </a:defRPr>
            </a:pPr>
            <a:r>
              <a:rPr u="sng">
                <a:solidFill>
                  <a:srgbClr val="5A5F5E"/>
                </a:solidFill>
              </a:rPr>
              <a:t>Fei-Fei Li (Stanford University)</a:t>
            </a:r>
            <a:r>
              <a:rPr u="sng">
                <a:solidFill>
                  <a:srgbClr val="5A5F5E"/>
                </a:solidFill>
              </a:rPr>
              <a:t>:</a:t>
            </a:r>
            <a:r>
              <a:rPr u="sng"/>
              <a:t> C</a:t>
            </a:r>
            <a:r>
              <a:t>o-created the ImageNet dataset, a large scale dataset that has become a cornerstone for training and evaluating computer vision algorithms. Her work has been pivotal in advancing deep learning, &amp; computer vision.</a:t>
            </a:r>
          </a:p>
          <a:p>
            <a:pPr marL="0" indent="0" defTabSz="429768">
              <a:lnSpc>
                <a:spcPct val="100000"/>
              </a:lnSpc>
              <a:spcBef>
                <a:spcPts val="1100"/>
              </a:spcBef>
              <a:buSzTx/>
              <a:buNone/>
              <a:defRPr sz="2820">
                <a:solidFill>
                  <a:srgbClr val="000000"/>
                </a:solidFill>
                <a:latin typeface="Impact"/>
                <a:ea typeface="Impact"/>
                <a:cs typeface="Impact"/>
                <a:sym typeface="Impact"/>
              </a:defRPr>
            </a:pPr>
            <a:r>
              <a:rPr u="sng">
                <a:solidFill>
                  <a:srgbClr val="5A5F5E"/>
                </a:solidFill>
              </a:rPr>
              <a:t>David Lowe (University of British Columbia)</a:t>
            </a:r>
            <a:r>
              <a:rPr u="sng">
                <a:solidFill>
                  <a:srgbClr val="5A5F5E"/>
                </a:solidFill>
              </a:rPr>
              <a:t>:</a:t>
            </a:r>
            <a:r>
              <a:t> He developed the Scale Invariant Feature Transform (SIFT), a robust algorithm for detecting and describing local features in images. SIFT has been one of the most widely used methods in computer vision for object recognition.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Influential Figure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Influential Figures</a:t>
            </a:r>
          </a:p>
        </p:txBody>
      </p:sp>
      <p:sp>
        <p:nvSpPr>
          <p:cNvPr id="189" name="Ian Goodfellow (Google Brain/Apple): Ian introduced Generative Adversarial Networks (GANs) in 2014, a groundbreaking approach in generative modeling that has had a great impact on computer vision, specifically in the generation and transformation of images.…"/>
          <p:cNvSpPr txBox="1"/>
          <p:nvPr>
            <p:ph type="body" idx="1"/>
          </p:nvPr>
        </p:nvSpPr>
        <p:spPr>
          <a:xfrm>
            <a:off x="355600" y="2399954"/>
            <a:ext cx="12293600" cy="7899861"/>
          </a:xfrm>
          <a:prstGeom prst="rect">
            <a:avLst/>
          </a:prstGeom>
        </p:spPr>
        <p:txBody>
          <a:bodyPr/>
          <a:lstStyle/>
          <a:p>
            <a:pPr marL="429768" indent="-298450" defTabSz="429768">
              <a:lnSpc>
                <a:spcPct val="100000"/>
              </a:lnSpc>
              <a:spcBef>
                <a:spcPts val="1100"/>
              </a:spcBef>
              <a:buClr>
                <a:srgbClr val="000000"/>
              </a:buClr>
              <a:buFont typeface="Times"/>
              <a:defRPr sz="2820">
                <a:solidFill>
                  <a:srgbClr val="000000"/>
                </a:solidFill>
                <a:latin typeface="Impact"/>
                <a:ea typeface="Impact"/>
                <a:cs typeface="Impact"/>
                <a:sym typeface="Impact"/>
              </a:defRPr>
            </a:pPr>
            <a:r>
              <a:rPr u="sng">
                <a:solidFill>
                  <a:srgbClr val="5A5F5E"/>
                </a:solidFill>
              </a:rPr>
              <a:t>Ian Goodfellow (Google Brain/Apple)</a:t>
            </a:r>
            <a:r>
              <a:rPr u="sng"/>
              <a:t>: </a:t>
            </a:r>
            <a:r>
              <a:t>Ian introduced Generative Adversarial Networks (GANs) in 2014, a groundbreaking approach in generative modeling that has had a great impact on computer vision, specifically in the generation and transformation of images.</a:t>
            </a:r>
            <a:br/>
          </a:p>
          <a:p>
            <a:pPr marL="429768" indent="-298450" defTabSz="429768">
              <a:lnSpc>
                <a:spcPct val="100000"/>
              </a:lnSpc>
              <a:spcBef>
                <a:spcPts val="1100"/>
              </a:spcBef>
              <a:buClr>
                <a:srgbClr val="000000"/>
              </a:buClr>
              <a:buFont typeface="Times"/>
              <a:defRPr sz="2820">
                <a:solidFill>
                  <a:srgbClr val="000000"/>
                </a:solidFill>
                <a:latin typeface="Impact"/>
                <a:ea typeface="Impact"/>
                <a:cs typeface="Impact"/>
                <a:sym typeface="Impact"/>
              </a:defRPr>
            </a:pPr>
            <a:r>
              <a:rPr u="sng">
                <a:solidFill>
                  <a:srgbClr val="5A5F5E"/>
                </a:solidFill>
              </a:rPr>
              <a:t>Ross Girshick (Facebook AI Research)</a:t>
            </a:r>
            <a:r>
              <a:rPr u="sng">
                <a:solidFill>
                  <a:srgbClr val="5A5F5E"/>
                </a:solidFill>
              </a:rPr>
              <a:t>:</a:t>
            </a:r>
            <a:r>
              <a:t> Developed Region based Convolutional Neural Networks (R-CNN), which advanced the field of object detection. His work on Faster R-CNN and Mask R-CNN has become a standard in object detection and instance segmentation.</a:t>
            </a:r>
            <a:br/>
          </a:p>
          <a:p>
            <a:pPr marL="429768" indent="-298450" defTabSz="429768">
              <a:lnSpc>
                <a:spcPct val="100000"/>
              </a:lnSpc>
              <a:spcBef>
                <a:spcPts val="1100"/>
              </a:spcBef>
              <a:buClr>
                <a:srgbClr val="000000"/>
              </a:buClr>
              <a:buFont typeface="Times"/>
              <a:defRPr sz="2820">
                <a:solidFill>
                  <a:srgbClr val="000000"/>
                </a:solidFill>
                <a:latin typeface="Impact"/>
                <a:ea typeface="Impact"/>
                <a:cs typeface="Impact"/>
                <a:sym typeface="Impact"/>
              </a:defRPr>
            </a:pPr>
            <a:r>
              <a:rPr u="sng">
                <a:solidFill>
                  <a:srgbClr val="5A5F5E"/>
                </a:solidFill>
              </a:rPr>
              <a:t>Pieter Abbeel (UC Berkeley)</a:t>
            </a:r>
            <a:r>
              <a:rPr u="sng">
                <a:solidFill>
                  <a:srgbClr val="5A5F5E"/>
                </a:solidFill>
              </a:rPr>
              <a:t>: </a:t>
            </a:r>
            <a:r>
              <a:t>Pieter has made big contributions to the integration of deep learning with robotics, specifically in reinforcement learning and the application of vision to robotic manipulation and autonomous systems.</a:t>
            </a:r>
            <a:br/>
          </a:p>
          <a:p>
            <a:pPr marL="0" indent="0" defTabSz="429768">
              <a:lnSpc>
                <a:spcPct val="100000"/>
              </a:lnSpc>
              <a:spcBef>
                <a:spcPts val="1300"/>
              </a:spcBef>
              <a:buSzTx/>
              <a:buNone/>
              <a:defRPr sz="2820">
                <a:solidFill>
                  <a:srgbClr val="000000"/>
                </a:solidFill>
                <a:latin typeface="Impact"/>
                <a:ea typeface="Impact"/>
                <a:cs typeface="Impact"/>
                <a:sym typeface="Impact"/>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Influential Figure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Influential Figures</a:t>
            </a:r>
          </a:p>
        </p:txBody>
      </p:sp>
      <p:sp>
        <p:nvSpPr>
          <p:cNvPr id="192" name="Ali Farhadi (University of Washington/Xnor.ai/Apple): Has contributed significantly to the fields of object recognition and visual question answering. His work on real time, energy efficient computer vision models, especially through Xnor.ai, has been influential in making AI more accessible for edge devices.…"/>
          <p:cNvSpPr txBox="1"/>
          <p:nvPr>
            <p:ph type="body" idx="1"/>
          </p:nvPr>
        </p:nvSpPr>
        <p:spPr>
          <a:xfrm>
            <a:off x="355600" y="2572477"/>
            <a:ext cx="12620943" cy="7927744"/>
          </a:xfrm>
          <a:prstGeom prst="rect">
            <a:avLst/>
          </a:prstGeom>
        </p:spPr>
        <p:txBody>
          <a:bodyPr/>
          <a:lstStyle/>
          <a:p>
            <a:pPr marL="0" indent="0" defTabSz="301752">
              <a:lnSpc>
                <a:spcPct val="100000"/>
              </a:lnSpc>
              <a:spcBef>
                <a:spcPts val="700"/>
              </a:spcBef>
              <a:buSzTx/>
              <a:buNone/>
              <a:defRPr sz="2574">
                <a:solidFill>
                  <a:srgbClr val="000000"/>
                </a:solidFill>
                <a:latin typeface="Impact"/>
                <a:ea typeface="Impact"/>
                <a:cs typeface="Impact"/>
                <a:sym typeface="Impact"/>
              </a:defRPr>
            </a:pPr>
            <a:r>
              <a:rPr u="sng">
                <a:solidFill>
                  <a:srgbClr val="5A5F5E"/>
                </a:solidFill>
              </a:rPr>
              <a:t>Ali Farhadi (University of Washington/Xnor.ai/Apple)</a:t>
            </a:r>
            <a:r>
              <a:rPr u="sng">
                <a:solidFill>
                  <a:srgbClr val="5A5F5E"/>
                </a:solidFill>
              </a:rPr>
              <a:t>:</a:t>
            </a:r>
            <a:r>
              <a:rPr u="sng"/>
              <a:t> </a:t>
            </a:r>
            <a:r>
              <a:t>Has contributed significantly to the fields of object recognition and visual question answering. His work on real time, energy efficient computer vision models, especially through Xnor.ai, has been influential in making AI more accessible for edge devices.</a:t>
            </a:r>
          </a:p>
          <a:p>
            <a:pPr marL="0" indent="0" defTabSz="301752">
              <a:lnSpc>
                <a:spcPct val="100000"/>
              </a:lnSpc>
              <a:spcBef>
                <a:spcPts val="700"/>
              </a:spcBef>
              <a:buSzTx/>
              <a:buNone/>
              <a:defRPr sz="2574">
                <a:solidFill>
                  <a:srgbClr val="000000"/>
                </a:solidFill>
                <a:latin typeface="Impact"/>
                <a:ea typeface="Impact"/>
                <a:cs typeface="Impact"/>
                <a:sym typeface="Impact"/>
              </a:defRPr>
            </a:pPr>
            <a:r>
              <a:rPr u="sng">
                <a:solidFill>
                  <a:srgbClr val="5A5F5E"/>
                </a:solidFill>
              </a:rPr>
              <a:t>Raquel Urtasun (Uber ATG/Waabi)</a:t>
            </a:r>
            <a:r>
              <a:rPr u="sng">
                <a:solidFill>
                  <a:srgbClr val="5A5F5E"/>
                </a:solidFill>
              </a:rPr>
              <a:t>: </a:t>
            </a:r>
            <a:r>
              <a:t>Is a leading researcher in autonomous driving, known for her work on perception systems that enable self driving cars to interpret and navigate complex environments. Her work combines computer vision, machine learning, and robotics.</a:t>
            </a:r>
          </a:p>
          <a:p>
            <a:pPr marL="0" indent="0" defTabSz="301752">
              <a:lnSpc>
                <a:spcPct val="100000"/>
              </a:lnSpc>
              <a:spcBef>
                <a:spcPts val="700"/>
              </a:spcBef>
              <a:buSzTx/>
              <a:buNone/>
              <a:defRPr sz="2574">
                <a:solidFill>
                  <a:srgbClr val="000000"/>
                </a:solidFill>
                <a:latin typeface="Impact"/>
                <a:ea typeface="Impact"/>
                <a:cs typeface="Impact"/>
                <a:sym typeface="Impact"/>
              </a:defRPr>
            </a:pPr>
            <a:r>
              <a:rPr u="sng">
                <a:solidFill>
                  <a:srgbClr val="5A5F5E"/>
                </a:solidFill>
              </a:rPr>
              <a:t>Aude Oliva (MIT/IBM Watson AI Lab)</a:t>
            </a:r>
            <a:r>
              <a:rPr u="sng">
                <a:solidFill>
                  <a:srgbClr val="5A5F5E"/>
                </a:solidFill>
              </a:rPr>
              <a:t>: </a:t>
            </a:r>
            <a:r>
              <a:t>Her research on understanding visual cognition and developing models that bridge human and machine perception has been instrumental in advancing AI systems that can interpret and generate images in a human like creativity/manner.</a:t>
            </a:r>
          </a:p>
          <a:p>
            <a:pPr marL="0" indent="0" defTabSz="301752">
              <a:lnSpc>
                <a:spcPct val="100000"/>
              </a:lnSpc>
              <a:spcBef>
                <a:spcPts val="700"/>
              </a:spcBef>
              <a:buSzTx/>
              <a:buNone/>
              <a:defRPr sz="2574">
                <a:solidFill>
                  <a:srgbClr val="000000"/>
                </a:solidFill>
                <a:latin typeface="Impact"/>
                <a:ea typeface="Impact"/>
                <a:cs typeface="Impact"/>
                <a:sym typeface="Impact"/>
              </a:defRPr>
            </a:pPr>
            <a:r>
              <a:rPr u="sng">
                <a:solidFill>
                  <a:srgbClr val="5A5F5E"/>
                </a:solidFill>
              </a:rPr>
              <a:t>Alexei A. Efros (UC Berkeley)</a:t>
            </a:r>
            <a:r>
              <a:rPr u="sng">
                <a:solidFill>
                  <a:srgbClr val="5A5F5E"/>
                </a:solidFill>
              </a:rPr>
              <a:t>:</a:t>
            </a:r>
            <a:r>
              <a:t> He contributed to several areas of computer vision, including image synthesis, photo manipulation, and scene understanding. His work on neural networks for image translation and generation, has helped push the boundaries of what AI can achieve in visual creativity.</a:t>
            </a:r>
          </a:p>
          <a:p>
            <a:pPr marL="301752" indent="-209550" defTabSz="301752">
              <a:lnSpc>
                <a:spcPct val="100000"/>
              </a:lnSpc>
              <a:spcBef>
                <a:spcPts val="700"/>
              </a:spcBef>
              <a:buClr>
                <a:srgbClr val="000000"/>
              </a:buClr>
              <a:buFont typeface="Times"/>
              <a:defRPr sz="2574">
                <a:solidFill>
                  <a:srgbClr val="000000"/>
                </a:solidFill>
                <a:latin typeface="Impact"/>
                <a:ea typeface="Impact"/>
                <a:cs typeface="Impact"/>
                <a:sym typeface="Impact"/>
              </a:defRPr>
            </a:pPr>
          </a:p>
          <a:p>
            <a:pPr marL="0" indent="0" defTabSz="301752">
              <a:lnSpc>
                <a:spcPct val="100000"/>
              </a:lnSpc>
              <a:spcBef>
                <a:spcPts val="900"/>
              </a:spcBef>
              <a:buSzTx/>
              <a:buNone/>
              <a:defRPr sz="2574">
                <a:solidFill>
                  <a:srgbClr val="000000"/>
                </a:solidFill>
                <a:latin typeface="Impact"/>
                <a:ea typeface="Impact"/>
                <a:cs typeface="Impact"/>
                <a:sym typeface="Impac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Key advancement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Key advancements</a:t>
            </a:r>
          </a:p>
        </p:txBody>
      </p:sp>
      <p:sp>
        <p:nvSpPr>
          <p:cNvPr id="195" name="2000-2004…"/>
          <p:cNvSpPr txBox="1"/>
          <p:nvPr>
            <p:ph type="body" idx="1"/>
          </p:nvPr>
        </p:nvSpPr>
        <p:spPr>
          <a:xfrm>
            <a:off x="355600" y="2127853"/>
            <a:ext cx="12293600" cy="7504494"/>
          </a:xfrm>
          <a:prstGeom prst="rect">
            <a:avLst/>
          </a:prstGeom>
        </p:spPr>
        <p:txBody>
          <a:bodyPr/>
          <a:lstStyle/>
          <a:p>
            <a:pPr marL="0" indent="0" defTabSz="457200">
              <a:lnSpc>
                <a:spcPct val="100000"/>
              </a:lnSpc>
              <a:spcBef>
                <a:spcPts val="1400"/>
              </a:spcBef>
              <a:buSzTx/>
              <a:buNone/>
              <a:defRPr sz="3100">
                <a:solidFill>
                  <a:schemeClr val="accent5">
                    <a:hueOff val="-608019"/>
                    <a:satOff val="-16379"/>
                    <a:lumOff val="25127"/>
                  </a:schemeClr>
                </a:solidFill>
                <a:latin typeface="Impact"/>
                <a:ea typeface="Impact"/>
                <a:cs typeface="Impact"/>
                <a:sym typeface="Impact"/>
              </a:defRPr>
            </a:pPr>
            <a:r>
              <a:t>2000-2004</a:t>
            </a:r>
          </a:p>
          <a:p>
            <a:pPr marL="0" indent="0" defTabSz="457200">
              <a:lnSpc>
                <a:spcPct val="100000"/>
              </a:lnSpc>
              <a:spcBef>
                <a:spcPts val="1400"/>
              </a:spcBef>
              <a:buSzTx/>
              <a:buNone/>
              <a:defRPr sz="3100">
                <a:solidFill>
                  <a:srgbClr val="000000"/>
                </a:solidFill>
                <a:latin typeface="Impact"/>
                <a:ea typeface="Impact"/>
                <a:cs typeface="Impact"/>
                <a:sym typeface="Impact"/>
              </a:defRPr>
            </a:pPr>
            <a:r>
              <a:t>The Foundations</a:t>
            </a:r>
          </a:p>
          <a:p>
            <a:pPr lvl="1" marL="596900" indent="-317500" defTabSz="457200">
              <a:lnSpc>
                <a:spcPct val="100000"/>
              </a:lnSpc>
              <a:spcBef>
                <a:spcPts val="1200"/>
              </a:spcBef>
              <a:buClr>
                <a:srgbClr val="000000"/>
              </a:buClr>
              <a:buFont typeface="Times"/>
              <a:defRPr sz="3100">
                <a:solidFill>
                  <a:srgbClr val="000000"/>
                </a:solidFill>
                <a:latin typeface="Impact"/>
                <a:ea typeface="Impact"/>
                <a:cs typeface="Impact"/>
                <a:sym typeface="Impact"/>
              </a:defRPr>
            </a:pPr>
            <a:r>
              <a:rPr>
                <a:solidFill>
                  <a:srgbClr val="5A5F5E"/>
                </a:solidFill>
              </a:rPr>
              <a:t>2001:</a:t>
            </a:r>
            <a:r>
              <a:rPr>
                <a:solidFill>
                  <a:srgbClr val="5A5F5E"/>
                </a:solidFill>
              </a:rPr>
              <a:t> </a:t>
            </a:r>
            <a:r>
              <a:rPr>
                <a:solidFill>
                  <a:srgbClr val="5A5F5E"/>
                </a:solidFill>
              </a:rPr>
              <a:t>Eigenfaces for Face Recognition:</a:t>
            </a:r>
            <a:br/>
            <a:r>
              <a:t>-The development of Eigenfaces, a method using principal component analysis for face recognition, laid important groundwork for facial recognition technology.</a:t>
            </a:r>
            <a:br/>
          </a:p>
          <a:p>
            <a:pPr lvl="1" marL="596900" indent="-317500" defTabSz="457200">
              <a:lnSpc>
                <a:spcPct val="100000"/>
              </a:lnSpc>
              <a:spcBef>
                <a:spcPts val="1200"/>
              </a:spcBef>
              <a:buClr>
                <a:srgbClr val="000000"/>
              </a:buClr>
              <a:buFont typeface="Times"/>
              <a:defRPr sz="3100">
                <a:solidFill>
                  <a:srgbClr val="000000"/>
                </a:solidFill>
                <a:latin typeface="Impact"/>
                <a:ea typeface="Impact"/>
                <a:cs typeface="Impact"/>
                <a:sym typeface="Impact"/>
              </a:defRPr>
            </a:pPr>
            <a:r>
              <a:rPr>
                <a:solidFill>
                  <a:srgbClr val="5A5F5E"/>
                </a:solidFill>
              </a:rPr>
              <a:t>2001:</a:t>
            </a:r>
            <a:r>
              <a:rPr>
                <a:solidFill>
                  <a:srgbClr val="5A5F5E"/>
                </a:solidFill>
              </a:rPr>
              <a:t> </a:t>
            </a:r>
            <a:r>
              <a:rPr>
                <a:solidFill>
                  <a:srgbClr val="5A5F5E"/>
                </a:solidFill>
              </a:rPr>
              <a:t>Viola-Jones Object Detection Framework:</a:t>
            </a:r>
            <a:br/>
            <a:r>
              <a:t>-Paul Viola and Michael Jones introduced a real time object detection framework, especially known for face detection, which became widely used due because of its efficiency.</a:t>
            </a:r>
            <a:b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Key advancement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Key advancements</a:t>
            </a:r>
          </a:p>
        </p:txBody>
      </p:sp>
      <p:sp>
        <p:nvSpPr>
          <p:cNvPr id="198" name="2005-2009…"/>
          <p:cNvSpPr txBox="1"/>
          <p:nvPr>
            <p:ph type="body" idx="1"/>
          </p:nvPr>
        </p:nvSpPr>
        <p:spPr>
          <a:xfrm>
            <a:off x="355600" y="2187861"/>
            <a:ext cx="12293600" cy="7384478"/>
          </a:xfrm>
          <a:prstGeom prst="rect">
            <a:avLst/>
          </a:prstGeom>
        </p:spPr>
        <p:txBody>
          <a:bodyPr/>
          <a:lstStyle/>
          <a:p>
            <a:pPr marL="0" indent="0" defTabSz="457200">
              <a:lnSpc>
                <a:spcPct val="100000"/>
              </a:lnSpc>
              <a:spcBef>
                <a:spcPts val="1400"/>
              </a:spcBef>
              <a:buSzTx/>
              <a:buNone/>
              <a:defRPr sz="3200">
                <a:solidFill>
                  <a:schemeClr val="accent5">
                    <a:hueOff val="-608019"/>
                    <a:satOff val="-16379"/>
                    <a:lumOff val="25127"/>
                  </a:schemeClr>
                </a:solidFill>
                <a:latin typeface="Impact"/>
                <a:ea typeface="Impact"/>
                <a:cs typeface="Impact"/>
                <a:sym typeface="Impact"/>
              </a:defRPr>
            </a:pPr>
            <a:r>
              <a:t>2005-2009</a:t>
            </a:r>
          </a:p>
          <a:p>
            <a:pPr marL="0" indent="0" defTabSz="457200">
              <a:lnSpc>
                <a:spcPct val="100000"/>
              </a:lnSpc>
              <a:spcBef>
                <a:spcPts val="1400"/>
              </a:spcBef>
              <a:buSzTx/>
              <a:buNone/>
              <a:defRPr sz="3200">
                <a:solidFill>
                  <a:srgbClr val="000000"/>
                </a:solidFill>
                <a:latin typeface="Impact"/>
                <a:ea typeface="Impact"/>
                <a:cs typeface="Impact"/>
                <a:sym typeface="Impact"/>
              </a:defRPr>
            </a:pPr>
            <a:r>
              <a:t>Feature Detection and Early Machine Learning</a:t>
            </a:r>
          </a:p>
          <a:p>
            <a:pPr lvl="1" marL="596900" indent="-317500" defTabSz="457200">
              <a:lnSpc>
                <a:spcPct val="100000"/>
              </a:lnSpc>
              <a:spcBef>
                <a:spcPts val="1200"/>
              </a:spcBef>
              <a:buClr>
                <a:srgbClr val="000000"/>
              </a:buClr>
              <a:buFont typeface="Times"/>
              <a:defRPr sz="3200">
                <a:solidFill>
                  <a:srgbClr val="000000"/>
                </a:solidFill>
                <a:latin typeface="Impact"/>
                <a:ea typeface="Impact"/>
                <a:cs typeface="Impact"/>
                <a:sym typeface="Impact"/>
              </a:defRPr>
            </a:pPr>
            <a:r>
              <a:rPr>
                <a:solidFill>
                  <a:srgbClr val="5A5F5E"/>
                </a:solidFill>
              </a:rPr>
              <a:t>2004-2005:</a:t>
            </a:r>
            <a:r>
              <a:rPr>
                <a:solidFill>
                  <a:srgbClr val="5A5F5E"/>
                </a:solidFill>
              </a:rPr>
              <a:t> </a:t>
            </a:r>
            <a:r>
              <a:rPr>
                <a:solidFill>
                  <a:srgbClr val="5A5F5E"/>
                </a:solidFill>
              </a:rPr>
              <a:t>Scale-Invariant Feature Transform (SIFT)</a:t>
            </a:r>
            <a:br>
              <a:rPr>
                <a:solidFill>
                  <a:srgbClr val="5A5F5E"/>
                </a:solidFill>
              </a:rPr>
            </a:br>
            <a:r>
              <a:rPr>
                <a:solidFill>
                  <a:srgbClr val="5A5F5E"/>
                </a:solidFill>
              </a:rPr>
              <a:t>-</a:t>
            </a:r>
            <a:r>
              <a:t>David Lowe's SIFT algorithm provided a robust method for detecting and describing local features in images, becoming essential in object recognition and matching.</a:t>
            </a:r>
            <a:br/>
          </a:p>
          <a:p>
            <a:pPr lvl="1" marL="596900" indent="-317500" defTabSz="457200">
              <a:lnSpc>
                <a:spcPct val="100000"/>
              </a:lnSpc>
              <a:spcBef>
                <a:spcPts val="1200"/>
              </a:spcBef>
              <a:buClr>
                <a:srgbClr val="000000"/>
              </a:buClr>
              <a:buFont typeface="Times"/>
              <a:defRPr sz="3200">
                <a:solidFill>
                  <a:srgbClr val="000000"/>
                </a:solidFill>
                <a:latin typeface="Impact"/>
                <a:ea typeface="Impact"/>
                <a:cs typeface="Impact"/>
                <a:sym typeface="Impact"/>
              </a:defRPr>
            </a:pPr>
            <a:r>
              <a:rPr>
                <a:solidFill>
                  <a:srgbClr val="5A5F5E"/>
                </a:solidFill>
              </a:rPr>
              <a:t>2006:</a:t>
            </a:r>
            <a:r>
              <a:rPr>
                <a:solidFill>
                  <a:srgbClr val="5A5F5E"/>
                </a:solidFill>
              </a:rPr>
              <a:t> </a:t>
            </a:r>
            <a:r>
              <a:rPr>
                <a:solidFill>
                  <a:srgbClr val="5A5F5E"/>
                </a:solidFill>
              </a:rPr>
              <a:t>Histogram of Oriented Gradients (HOG)</a:t>
            </a:r>
            <a:br>
              <a:rPr>
                <a:solidFill>
                  <a:srgbClr val="5A5F5E"/>
                </a:solidFill>
              </a:rPr>
            </a:br>
            <a:r>
              <a:rPr>
                <a:solidFill>
                  <a:srgbClr val="5A5F5E"/>
                </a:solidFill>
              </a:rPr>
              <a:t>-</a:t>
            </a:r>
            <a:r>
              <a:t>The HOG descriptor, introduced by Navneet Dalal and Bill Triggs, became a popular feature extraction technique, especially in human detection tasks.</a:t>
            </a:r>
            <a:b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Key advancement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Key advancements</a:t>
            </a:r>
          </a:p>
        </p:txBody>
      </p:sp>
      <p:sp>
        <p:nvSpPr>
          <p:cNvPr id="201" name="2010-2014…"/>
          <p:cNvSpPr txBox="1"/>
          <p:nvPr>
            <p:ph type="body" idx="1"/>
          </p:nvPr>
        </p:nvSpPr>
        <p:spPr>
          <a:xfrm>
            <a:off x="355600" y="2112012"/>
            <a:ext cx="12293600" cy="7536176"/>
          </a:xfrm>
          <a:prstGeom prst="rect">
            <a:avLst/>
          </a:prstGeom>
        </p:spPr>
        <p:txBody>
          <a:bodyPr/>
          <a:lstStyle/>
          <a:p>
            <a:pPr marL="0" indent="0" defTabSz="429768">
              <a:lnSpc>
                <a:spcPct val="100000"/>
              </a:lnSpc>
              <a:spcBef>
                <a:spcPts val="1300"/>
              </a:spcBef>
              <a:buSzTx/>
              <a:buNone/>
              <a:defRPr sz="2820">
                <a:solidFill>
                  <a:schemeClr val="accent5">
                    <a:hueOff val="-608019"/>
                    <a:satOff val="-16379"/>
                    <a:lumOff val="25127"/>
                  </a:schemeClr>
                </a:solidFill>
                <a:latin typeface="Impact"/>
                <a:ea typeface="Impact"/>
                <a:cs typeface="Impact"/>
                <a:sym typeface="Impact"/>
              </a:defRPr>
            </a:pPr>
            <a:r>
              <a:t>2010-2014</a:t>
            </a:r>
          </a:p>
          <a:p>
            <a:pPr marL="0" indent="0" defTabSz="429768">
              <a:lnSpc>
                <a:spcPct val="100000"/>
              </a:lnSpc>
              <a:spcBef>
                <a:spcPts val="1300"/>
              </a:spcBef>
              <a:buSzTx/>
              <a:buNone/>
              <a:defRPr sz="2820">
                <a:solidFill>
                  <a:srgbClr val="000000"/>
                </a:solidFill>
                <a:latin typeface="Impact"/>
                <a:ea typeface="Impact"/>
                <a:cs typeface="Impact"/>
                <a:sym typeface="Impact"/>
              </a:defRPr>
            </a:pPr>
            <a:r>
              <a:t>The Deep Learning Revolution</a:t>
            </a:r>
          </a:p>
          <a:p>
            <a:pPr lvl="1" marL="561086" indent="-298450" defTabSz="429768">
              <a:lnSpc>
                <a:spcPct val="100000"/>
              </a:lnSpc>
              <a:spcBef>
                <a:spcPts val="1100"/>
              </a:spcBef>
              <a:buClr>
                <a:srgbClr val="000000"/>
              </a:buClr>
              <a:buFont typeface="Times"/>
              <a:defRPr sz="2820">
                <a:solidFill>
                  <a:srgbClr val="000000"/>
                </a:solidFill>
                <a:latin typeface="Impact"/>
                <a:ea typeface="Impact"/>
                <a:cs typeface="Impact"/>
                <a:sym typeface="Impact"/>
              </a:defRPr>
            </a:pPr>
            <a:r>
              <a:rPr>
                <a:solidFill>
                  <a:srgbClr val="5A5F5E"/>
                </a:solidFill>
              </a:rPr>
              <a:t>2012:</a:t>
            </a:r>
            <a:r>
              <a:rPr>
                <a:solidFill>
                  <a:srgbClr val="5A5F5E"/>
                </a:solidFill>
              </a:rPr>
              <a:t> </a:t>
            </a:r>
            <a:r>
              <a:rPr>
                <a:solidFill>
                  <a:srgbClr val="5A5F5E"/>
                </a:solidFill>
              </a:rPr>
              <a:t>AlexNet and ImageNet</a:t>
            </a:r>
            <a:br/>
            <a:r>
              <a:t>-Geoffrey Hinton, Alex Krizhevsky, and Ilya Sutskever introduced AlexNet, a deep convolutional neural network (CNN) that won the ImageNet Large Scale Visual Recognition Challenge (ILSVRC) in 2012. This victory demonstrated the power of deep learning for computer vision tasks, revolutionizing the field.</a:t>
            </a:r>
            <a:br/>
          </a:p>
          <a:p>
            <a:pPr lvl="1" marL="561086" indent="-298450" defTabSz="429768">
              <a:lnSpc>
                <a:spcPct val="100000"/>
              </a:lnSpc>
              <a:spcBef>
                <a:spcPts val="1100"/>
              </a:spcBef>
              <a:buClr>
                <a:srgbClr val="000000"/>
              </a:buClr>
              <a:buFont typeface="Times"/>
              <a:defRPr sz="2820">
                <a:solidFill>
                  <a:srgbClr val="000000"/>
                </a:solidFill>
                <a:latin typeface="Impact"/>
                <a:ea typeface="Impact"/>
                <a:cs typeface="Impact"/>
                <a:sym typeface="Impact"/>
              </a:defRPr>
            </a:pPr>
            <a:r>
              <a:rPr>
                <a:solidFill>
                  <a:srgbClr val="5A5F5E"/>
                </a:solidFill>
              </a:rPr>
              <a:t>2013:</a:t>
            </a:r>
            <a:r>
              <a:rPr>
                <a:solidFill>
                  <a:srgbClr val="5A5F5E"/>
                </a:solidFill>
              </a:rPr>
              <a:t> </a:t>
            </a:r>
            <a:r>
              <a:rPr>
                <a:solidFill>
                  <a:srgbClr val="5A5F5E"/>
                </a:solidFill>
              </a:rPr>
              <a:t>R-CNN (Region-based Convolutional Neural Networks)</a:t>
            </a:r>
            <a:br/>
            <a:r>
              <a:t>-Ross Girshick introduced R-CNN, a model that significantly improved object detection performance by combining region proposals with CNNs, leading to more accurate detection and classification of objects within images.</a:t>
            </a:r>
            <a:br/>
          </a:p>
          <a:p>
            <a:pPr marL="0" indent="0" defTabSz="429768">
              <a:lnSpc>
                <a:spcPct val="100000"/>
              </a:lnSpc>
              <a:spcBef>
                <a:spcPts val="1100"/>
              </a:spcBef>
              <a:buSzTx/>
              <a:buNone/>
              <a:defRPr sz="2820">
                <a:solidFill>
                  <a:srgbClr val="000000"/>
                </a:solidFill>
                <a:latin typeface="Impact"/>
                <a:ea typeface="Impact"/>
                <a:cs typeface="Impact"/>
                <a:sym typeface="Impact"/>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Key advancement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Key advancements</a:t>
            </a:r>
          </a:p>
        </p:txBody>
      </p:sp>
      <p:sp>
        <p:nvSpPr>
          <p:cNvPr id="204" name="2015-2019…"/>
          <p:cNvSpPr txBox="1"/>
          <p:nvPr>
            <p:ph type="body" idx="1"/>
          </p:nvPr>
        </p:nvSpPr>
        <p:spPr>
          <a:xfrm>
            <a:off x="355600" y="2191119"/>
            <a:ext cx="12293600" cy="7153835"/>
          </a:xfrm>
          <a:prstGeom prst="rect">
            <a:avLst/>
          </a:prstGeom>
        </p:spPr>
        <p:txBody>
          <a:bodyPr/>
          <a:lstStyle/>
          <a:p>
            <a:pPr marL="0" indent="0" defTabSz="283463">
              <a:lnSpc>
                <a:spcPct val="100000"/>
              </a:lnSpc>
              <a:spcBef>
                <a:spcPts val="800"/>
              </a:spcBef>
              <a:buSzTx/>
              <a:buNone/>
              <a:defRPr sz="2108">
                <a:solidFill>
                  <a:schemeClr val="accent5">
                    <a:hueOff val="-608019"/>
                    <a:satOff val="-16379"/>
                    <a:lumOff val="25127"/>
                  </a:schemeClr>
                </a:solidFill>
                <a:latin typeface="Impact"/>
                <a:ea typeface="Impact"/>
                <a:cs typeface="Impact"/>
                <a:sym typeface="Impact"/>
              </a:defRPr>
            </a:pPr>
            <a:r>
              <a:t>2015-2019</a:t>
            </a:r>
          </a:p>
          <a:p>
            <a:pPr marL="0" indent="0" defTabSz="283463">
              <a:lnSpc>
                <a:spcPct val="100000"/>
              </a:lnSpc>
              <a:spcBef>
                <a:spcPts val="800"/>
              </a:spcBef>
              <a:buSzTx/>
              <a:buNone/>
              <a:defRPr sz="2108">
                <a:solidFill>
                  <a:srgbClr val="000000"/>
                </a:solidFill>
                <a:latin typeface="Impact"/>
                <a:ea typeface="Impact"/>
                <a:cs typeface="Impact"/>
                <a:sym typeface="Impact"/>
              </a:defRPr>
            </a:pPr>
            <a:r>
              <a:t>Evolution of Applications and Improved Architectures</a:t>
            </a:r>
          </a:p>
          <a:p>
            <a:pPr lvl="1" marL="370077" indent="-196850" defTabSz="283463">
              <a:lnSpc>
                <a:spcPct val="100000"/>
              </a:lnSpc>
              <a:spcBef>
                <a:spcPts val="700"/>
              </a:spcBef>
              <a:buClr>
                <a:srgbClr val="000000"/>
              </a:buClr>
              <a:buFont typeface="Times"/>
              <a:defRPr sz="2108">
                <a:solidFill>
                  <a:srgbClr val="000000"/>
                </a:solidFill>
                <a:latin typeface="Impact"/>
                <a:ea typeface="Impact"/>
                <a:cs typeface="Impact"/>
                <a:sym typeface="Impact"/>
              </a:defRPr>
            </a:pPr>
            <a:r>
              <a:rPr>
                <a:solidFill>
                  <a:srgbClr val="5A5F5E"/>
                </a:solidFill>
              </a:rPr>
              <a:t>2014-2015:</a:t>
            </a:r>
            <a:r>
              <a:rPr>
                <a:solidFill>
                  <a:srgbClr val="5A5F5E"/>
                </a:solidFill>
              </a:rPr>
              <a:t> </a:t>
            </a:r>
            <a:r>
              <a:rPr>
                <a:solidFill>
                  <a:srgbClr val="5A5F5E"/>
                </a:solidFill>
              </a:rPr>
              <a:t>Generative Adversarial Networks (GANs)</a:t>
            </a:r>
            <a:br/>
            <a:r>
              <a:t>- Ian Goodfellow introduced GANs, a class of machine learning frameworks that became widely used in image generation, manipulation, and enhancement. Furthering new possibilities in computer vision.</a:t>
            </a:r>
            <a:br/>
          </a:p>
          <a:p>
            <a:pPr lvl="1" marL="370077" indent="-196850" defTabSz="283463">
              <a:lnSpc>
                <a:spcPct val="100000"/>
              </a:lnSpc>
              <a:spcBef>
                <a:spcPts val="700"/>
              </a:spcBef>
              <a:buClr>
                <a:srgbClr val="000000"/>
              </a:buClr>
              <a:buFont typeface="Times"/>
              <a:defRPr sz="2108">
                <a:solidFill>
                  <a:srgbClr val="000000"/>
                </a:solidFill>
                <a:latin typeface="Impact"/>
                <a:ea typeface="Impact"/>
                <a:cs typeface="Impact"/>
                <a:sym typeface="Impact"/>
              </a:defRPr>
            </a:pPr>
            <a:r>
              <a:rPr>
                <a:solidFill>
                  <a:srgbClr val="5A5F5E"/>
                </a:solidFill>
              </a:rPr>
              <a:t>2015:</a:t>
            </a:r>
            <a:r>
              <a:rPr>
                <a:solidFill>
                  <a:srgbClr val="5A5F5E"/>
                </a:solidFill>
              </a:rPr>
              <a:t> </a:t>
            </a:r>
            <a:r>
              <a:rPr>
                <a:solidFill>
                  <a:srgbClr val="5A5F5E"/>
                </a:solidFill>
              </a:rPr>
              <a:t>ResNet (Residual Networks)</a:t>
            </a:r>
            <a:br/>
            <a:r>
              <a:t>- Kaiming He and his team developed ResNet, a deep neural network architecture that solved the problem of vanishing gradients in very deep networks, enabling the training of much deeper CNNs. ResNet became foundational in tasks like image classification and object detection.</a:t>
            </a:r>
            <a:br/>
          </a:p>
          <a:p>
            <a:pPr lvl="1" marL="370077" indent="-196850" defTabSz="283463">
              <a:lnSpc>
                <a:spcPct val="100000"/>
              </a:lnSpc>
              <a:spcBef>
                <a:spcPts val="700"/>
              </a:spcBef>
              <a:buClr>
                <a:srgbClr val="000000"/>
              </a:buClr>
              <a:buFont typeface="Times"/>
              <a:defRPr sz="2108">
                <a:solidFill>
                  <a:srgbClr val="000000"/>
                </a:solidFill>
                <a:latin typeface="Impact"/>
                <a:ea typeface="Impact"/>
                <a:cs typeface="Impact"/>
                <a:sym typeface="Impact"/>
              </a:defRPr>
            </a:pPr>
            <a:r>
              <a:rPr>
                <a:solidFill>
                  <a:srgbClr val="5A5F5E"/>
                </a:solidFill>
              </a:rPr>
              <a:t>2015:</a:t>
            </a:r>
            <a:r>
              <a:rPr>
                <a:solidFill>
                  <a:srgbClr val="5A5F5E"/>
                </a:solidFill>
              </a:rPr>
              <a:t> </a:t>
            </a:r>
            <a:r>
              <a:rPr>
                <a:solidFill>
                  <a:srgbClr val="5A5F5E"/>
                </a:solidFill>
              </a:rPr>
              <a:t>Faster R-CNN</a:t>
            </a:r>
            <a:br/>
            <a:r>
              <a:t>- Ross Girshick and collaborators introduced Faster R-CNN, an improvement over R-CNN that included a Region Proposal Network (RPN), significantly speeding up object detection processes.</a:t>
            </a:r>
            <a:br/>
          </a:p>
          <a:p>
            <a:pPr lvl="1" marL="370077" indent="-196850" defTabSz="283463">
              <a:lnSpc>
                <a:spcPct val="100000"/>
              </a:lnSpc>
              <a:spcBef>
                <a:spcPts val="700"/>
              </a:spcBef>
              <a:buClr>
                <a:srgbClr val="000000"/>
              </a:buClr>
              <a:buFont typeface="Times"/>
              <a:defRPr sz="2108">
                <a:solidFill>
                  <a:srgbClr val="000000"/>
                </a:solidFill>
                <a:latin typeface="Impact"/>
                <a:ea typeface="Impact"/>
                <a:cs typeface="Impact"/>
                <a:sym typeface="Impact"/>
              </a:defRPr>
            </a:pPr>
            <a:r>
              <a:rPr>
                <a:solidFill>
                  <a:srgbClr val="5A5F5E"/>
                </a:solidFill>
              </a:rPr>
              <a:t>2016:</a:t>
            </a:r>
            <a:r>
              <a:rPr>
                <a:solidFill>
                  <a:srgbClr val="5A5F5E"/>
                </a:solidFill>
              </a:rPr>
              <a:t> </a:t>
            </a:r>
            <a:r>
              <a:rPr>
                <a:solidFill>
                  <a:srgbClr val="5A5F5E"/>
                </a:solidFill>
              </a:rPr>
              <a:t>YOLO (You Only Look Once)</a:t>
            </a:r>
            <a:br/>
            <a:r>
              <a:t>- Joseph Redmon introduced YOLO, an object detection model known for its speed and efficiency. Unlike previous methods, YOLO framed object detection as a single regression problem, allowing real-time object detection.</a:t>
            </a:r>
            <a:b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Key advancements"/>
          <p:cNvSpPr txBox="1"/>
          <p:nvPr>
            <p:ph type="title"/>
          </p:nvPr>
        </p:nvSpPr>
        <p:spPr>
          <a:prstGeom prst="rect">
            <a:avLst/>
          </a:prstGeom>
        </p:spPr>
        <p:txBody>
          <a:bodyPr/>
          <a:lstStyle>
            <a:lvl1pPr>
              <a:defRPr>
                <a:solidFill>
                  <a:srgbClr val="000000"/>
                </a:solidFill>
                <a:latin typeface="Impact"/>
                <a:ea typeface="Impact"/>
                <a:cs typeface="Impact"/>
                <a:sym typeface="Impact"/>
              </a:defRPr>
            </a:lvl1pPr>
          </a:lstStyle>
          <a:p>
            <a:pPr/>
            <a:r>
              <a:t>Key advancements</a:t>
            </a:r>
          </a:p>
        </p:txBody>
      </p:sp>
      <p:sp>
        <p:nvSpPr>
          <p:cNvPr id="207" name="2020-Present…"/>
          <p:cNvSpPr txBox="1"/>
          <p:nvPr>
            <p:ph type="body" idx="1"/>
          </p:nvPr>
        </p:nvSpPr>
        <p:spPr>
          <a:xfrm>
            <a:off x="355600" y="2237636"/>
            <a:ext cx="12293600" cy="7453343"/>
          </a:xfrm>
          <a:prstGeom prst="rect">
            <a:avLst/>
          </a:prstGeom>
        </p:spPr>
        <p:txBody>
          <a:bodyPr/>
          <a:lstStyle/>
          <a:p>
            <a:pPr marL="0" indent="0" defTabSz="297179">
              <a:lnSpc>
                <a:spcPct val="100000"/>
              </a:lnSpc>
              <a:spcBef>
                <a:spcPts val="900"/>
              </a:spcBef>
              <a:buSzTx/>
              <a:buNone/>
              <a:defRPr sz="2015">
                <a:solidFill>
                  <a:schemeClr val="accent5">
                    <a:hueOff val="-608019"/>
                    <a:satOff val="-16379"/>
                    <a:lumOff val="25127"/>
                  </a:schemeClr>
                </a:solidFill>
                <a:latin typeface="Impact"/>
                <a:ea typeface="Impact"/>
                <a:cs typeface="Impact"/>
                <a:sym typeface="Impact"/>
              </a:defRPr>
            </a:pPr>
            <a:r>
              <a:t>2020-Present</a:t>
            </a:r>
          </a:p>
          <a:p>
            <a:pPr marL="0" indent="0" defTabSz="297179">
              <a:lnSpc>
                <a:spcPct val="100000"/>
              </a:lnSpc>
              <a:spcBef>
                <a:spcPts val="900"/>
              </a:spcBef>
              <a:buSzTx/>
              <a:buNone/>
              <a:defRPr sz="2015">
                <a:solidFill>
                  <a:srgbClr val="000000"/>
                </a:solidFill>
                <a:latin typeface="Impact"/>
                <a:ea typeface="Impact"/>
                <a:cs typeface="Impact"/>
                <a:sym typeface="Impact"/>
              </a:defRPr>
            </a:pPr>
            <a:r>
              <a:t>Integration of AI and Real-Time Applications</a:t>
            </a:r>
          </a:p>
          <a:p>
            <a:pPr lvl="1" marL="387984" indent="-206375" defTabSz="297179">
              <a:lnSpc>
                <a:spcPct val="100000"/>
              </a:lnSpc>
              <a:spcBef>
                <a:spcPts val="700"/>
              </a:spcBef>
              <a:buClr>
                <a:srgbClr val="000000"/>
              </a:buClr>
              <a:buFont typeface="Times"/>
              <a:defRPr sz="2015">
                <a:solidFill>
                  <a:srgbClr val="000000"/>
                </a:solidFill>
                <a:latin typeface="Impact"/>
                <a:ea typeface="Impact"/>
                <a:cs typeface="Impact"/>
                <a:sym typeface="Impact"/>
              </a:defRPr>
            </a:pPr>
            <a:r>
              <a:rPr>
                <a:solidFill>
                  <a:srgbClr val="5A5F5E"/>
                </a:solidFill>
              </a:rPr>
              <a:t>2020:</a:t>
            </a:r>
            <a:r>
              <a:rPr>
                <a:solidFill>
                  <a:srgbClr val="5A5F5E"/>
                </a:solidFill>
              </a:rPr>
              <a:t> </a:t>
            </a:r>
            <a:r>
              <a:rPr>
                <a:solidFill>
                  <a:srgbClr val="5A5F5E"/>
                </a:solidFill>
              </a:rPr>
              <a:t>Vision Transformers (ViT)</a:t>
            </a:r>
            <a:br/>
            <a:r>
              <a:t>- The introduction of Vision Transformers by Google Research marked a shift from CNNs to transformer models for vision tasks. ViTs apply the transformer architecture, originally developed for NLP, to image recognition tasks, achieving state-of-the-art results.</a:t>
            </a:r>
            <a:br/>
          </a:p>
          <a:p>
            <a:pPr lvl="1" marL="387984" indent="-206375" defTabSz="297179">
              <a:lnSpc>
                <a:spcPct val="100000"/>
              </a:lnSpc>
              <a:spcBef>
                <a:spcPts val="700"/>
              </a:spcBef>
              <a:buClr>
                <a:srgbClr val="000000"/>
              </a:buClr>
              <a:buFont typeface="Times"/>
              <a:defRPr sz="2015">
                <a:solidFill>
                  <a:srgbClr val="000000"/>
                </a:solidFill>
                <a:latin typeface="Impact"/>
                <a:ea typeface="Impact"/>
                <a:cs typeface="Impact"/>
                <a:sym typeface="Impact"/>
              </a:defRPr>
            </a:pPr>
            <a:r>
              <a:rPr>
                <a:solidFill>
                  <a:srgbClr val="5A5F5E"/>
                </a:solidFill>
              </a:rPr>
              <a:t>2020:</a:t>
            </a:r>
            <a:r>
              <a:rPr>
                <a:solidFill>
                  <a:srgbClr val="5A5F5E"/>
                </a:solidFill>
              </a:rPr>
              <a:t> </a:t>
            </a:r>
            <a:r>
              <a:rPr>
                <a:solidFill>
                  <a:srgbClr val="5A5F5E"/>
                </a:solidFill>
              </a:rPr>
              <a:t>CLIP (Contrastive Language–Image Pretraining)</a:t>
            </a:r>
            <a:br/>
            <a:r>
              <a:t>- Developed by OpenAI, CLIP demonstrated the ability to perform zero-shot learning on various image classification tasks by training on a wide variety of image-text pairs, greatly expanding the versatility of computer vision models.</a:t>
            </a:r>
            <a:br/>
          </a:p>
          <a:p>
            <a:pPr lvl="1" marL="387984" indent="-206375" defTabSz="297179">
              <a:lnSpc>
                <a:spcPct val="100000"/>
              </a:lnSpc>
              <a:spcBef>
                <a:spcPts val="700"/>
              </a:spcBef>
              <a:buClr>
                <a:srgbClr val="000000"/>
              </a:buClr>
              <a:buFont typeface="Times"/>
              <a:defRPr sz="2015">
                <a:solidFill>
                  <a:srgbClr val="000000"/>
                </a:solidFill>
                <a:latin typeface="Impact"/>
                <a:ea typeface="Impact"/>
                <a:cs typeface="Impact"/>
                <a:sym typeface="Impact"/>
              </a:defRPr>
            </a:pPr>
            <a:r>
              <a:rPr>
                <a:solidFill>
                  <a:srgbClr val="5A5F5E"/>
                </a:solidFill>
              </a:rPr>
              <a:t>2021:</a:t>
            </a:r>
            <a:r>
              <a:rPr>
                <a:solidFill>
                  <a:srgbClr val="5A5F5E"/>
                </a:solidFill>
              </a:rPr>
              <a:t> </a:t>
            </a:r>
            <a:r>
              <a:rPr>
                <a:solidFill>
                  <a:srgbClr val="5A5F5E"/>
                </a:solidFill>
              </a:rPr>
              <a:t>DALL-E and Image Synthesis</a:t>
            </a:r>
            <a:br/>
            <a:r>
              <a:t>- OpenAI introduced DALL-E, a model capable of generating images from textual descriptions. This advancement in multimodal AI demonstrated significant progress in the ability to understand and generate visual content based on natural language prompts.</a:t>
            </a:r>
            <a:br/>
          </a:p>
          <a:p>
            <a:pPr lvl="1" marL="387984" indent="-206375" defTabSz="297179">
              <a:lnSpc>
                <a:spcPct val="100000"/>
              </a:lnSpc>
              <a:spcBef>
                <a:spcPts val="700"/>
              </a:spcBef>
              <a:buClr>
                <a:srgbClr val="000000"/>
              </a:buClr>
              <a:buFont typeface="Times"/>
              <a:defRPr sz="2015">
                <a:solidFill>
                  <a:srgbClr val="000000"/>
                </a:solidFill>
                <a:latin typeface="Impact"/>
                <a:ea typeface="Impact"/>
                <a:cs typeface="Impact"/>
                <a:sym typeface="Impact"/>
              </a:defRPr>
            </a:pPr>
            <a:r>
              <a:rPr>
                <a:solidFill>
                  <a:srgbClr val="5A5F5E"/>
                </a:solidFill>
              </a:rPr>
              <a:t>2023:</a:t>
            </a:r>
            <a:r>
              <a:rPr>
                <a:solidFill>
                  <a:srgbClr val="5A5F5E"/>
                </a:solidFill>
              </a:rPr>
              <a:t> </a:t>
            </a:r>
            <a:r>
              <a:rPr>
                <a:solidFill>
                  <a:srgbClr val="5A5F5E"/>
                </a:solidFill>
              </a:rPr>
              <a:t>Stable Diffusion</a:t>
            </a:r>
            <a:br/>
            <a:r>
              <a:t>- The release of Stable Diffusion, a text-to-image generation model, brought high-quality, generative AI capabilities to the mainstream, furthering the integration of computer vision with creative and design industries.</a:t>
            </a:r>
            <a:b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pngtree-artificial-intelligence-modern-computing-concept-png-image_10074799.png" descr="pngtree-artificial-intelligence-modern-computing-concept-png-image_10074799.png"/>
          <p:cNvPicPr>
            <a:picLocks noChangeAspect="1"/>
          </p:cNvPicPr>
          <p:nvPr/>
        </p:nvPicPr>
        <p:blipFill>
          <a:blip r:embed="rId2">
            <a:extLst/>
          </a:blip>
          <a:stretch>
            <a:fillRect/>
          </a:stretch>
        </p:blipFill>
        <p:spPr>
          <a:xfrm>
            <a:off x="7789813" y="4973746"/>
            <a:ext cx="4825154" cy="4825154"/>
          </a:xfrm>
          <a:prstGeom prst="rect">
            <a:avLst/>
          </a:prstGeom>
          <a:ln w="12700">
            <a:miter lim="400000"/>
          </a:ln>
          <a:effectLst>
            <a:outerShdw sx="100000" sy="100000" kx="0" ky="0" algn="b" rotWithShape="0" blurRad="1066800" dist="25400" dir="5400000">
              <a:srgbClr val="000000">
                <a:alpha val="50000"/>
              </a:srgbClr>
            </a:outerShdw>
          </a:effectLst>
        </p:spPr>
      </p:pic>
      <p:sp>
        <p:nvSpPr>
          <p:cNvPr id="124" name="A Presentation by:"/>
          <p:cNvSpPr txBox="1"/>
          <p:nvPr>
            <p:ph type="ctrTitle"/>
          </p:nvPr>
        </p:nvSpPr>
        <p:spPr>
          <a:xfrm>
            <a:off x="355600" y="2044700"/>
            <a:ext cx="12293600" cy="1377541"/>
          </a:xfrm>
          <a:prstGeom prst="rect">
            <a:avLst/>
          </a:prstGeom>
        </p:spPr>
        <p:txBody>
          <a:bodyPr/>
          <a:lstStyle>
            <a:lvl1pPr>
              <a:defRPr>
                <a:solidFill>
                  <a:srgbClr val="000000"/>
                </a:solidFill>
                <a:latin typeface="Impact"/>
                <a:ea typeface="Impact"/>
                <a:cs typeface="Impact"/>
                <a:sym typeface="Impact"/>
              </a:defRPr>
            </a:lvl1pPr>
          </a:lstStyle>
          <a:p>
            <a:pPr/>
            <a:r>
              <a:t>A Presentation by:</a:t>
            </a:r>
          </a:p>
        </p:txBody>
      </p:sp>
      <p:sp>
        <p:nvSpPr>
          <p:cNvPr id="125" name="Jeffery Dirden…"/>
          <p:cNvSpPr txBox="1"/>
          <p:nvPr>
            <p:ph type="subTitle" sz="quarter" idx="1"/>
          </p:nvPr>
        </p:nvSpPr>
        <p:spPr>
          <a:xfrm>
            <a:off x="355600" y="5036399"/>
            <a:ext cx="12293600" cy="1295401"/>
          </a:xfrm>
          <a:prstGeom prst="rect">
            <a:avLst/>
          </a:prstGeom>
        </p:spPr>
        <p:txBody>
          <a:bodyPr/>
          <a:lstStyle/>
          <a:p>
            <a:pPr>
              <a:defRPr>
                <a:solidFill>
                  <a:srgbClr val="000000"/>
                </a:solidFill>
                <a:latin typeface="Impact"/>
                <a:ea typeface="Impact"/>
                <a:cs typeface="Impact"/>
                <a:sym typeface="Impact"/>
              </a:defRPr>
            </a:pPr>
            <a:r>
              <a:t>Jeffery Dirden</a:t>
            </a:r>
          </a:p>
          <a:p>
            <a:pPr>
              <a:defRPr>
                <a:solidFill>
                  <a:srgbClr val="000000"/>
                </a:solidFill>
                <a:latin typeface="Impact"/>
                <a:ea typeface="Impact"/>
                <a:cs typeface="Impact"/>
                <a:sym typeface="Impact"/>
              </a:defRPr>
            </a:pPr>
            <a:r>
              <a:t>Bradley Johnson</a:t>
            </a:r>
          </a:p>
        </p:txBody>
      </p:sp>
      <p:sp>
        <p:nvSpPr>
          <p:cNvPr id="126" name="ITAI 1378…"/>
          <p:cNvSpPr txBox="1"/>
          <p:nvPr/>
        </p:nvSpPr>
        <p:spPr>
          <a:xfrm>
            <a:off x="275924" y="8536951"/>
            <a:ext cx="4737702" cy="1023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latin typeface="Times New Roman"/>
                <a:ea typeface="Times New Roman"/>
                <a:cs typeface="Times New Roman"/>
                <a:sym typeface="Times New Roman"/>
              </a:defRPr>
            </a:pPr>
            <a:r>
              <a:t>ITAI 1378</a:t>
            </a:r>
          </a:p>
          <a:p>
            <a:pPr>
              <a:defRPr sz="3300">
                <a:latin typeface="Times New Roman"/>
                <a:ea typeface="Times New Roman"/>
                <a:cs typeface="Times New Roman"/>
                <a:sym typeface="Times New Roman"/>
              </a:defRPr>
            </a:pPr>
            <a:r>
              <a:t>PROFESSOR MCMANUS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Future trajectory of computer vision"/>
          <p:cNvSpPr txBox="1"/>
          <p:nvPr>
            <p:ph type="title"/>
          </p:nvPr>
        </p:nvSpPr>
        <p:spPr>
          <a:xfrm>
            <a:off x="355600" y="609600"/>
            <a:ext cx="12293600" cy="2438400"/>
          </a:xfrm>
          <a:prstGeom prst="rect">
            <a:avLst/>
          </a:prstGeom>
        </p:spPr>
        <p:txBody>
          <a:bodyPr/>
          <a:lstStyle>
            <a:lvl1pPr>
              <a:defRPr>
                <a:solidFill>
                  <a:srgbClr val="000000"/>
                </a:solidFill>
                <a:latin typeface="Impact"/>
                <a:ea typeface="Impact"/>
                <a:cs typeface="Impact"/>
                <a:sym typeface="Impact"/>
              </a:defRPr>
            </a:lvl1pPr>
          </a:lstStyle>
          <a:p>
            <a:pPr/>
            <a:r>
              <a:t>Future trajectory of computer vision</a:t>
            </a:r>
          </a:p>
        </p:txBody>
      </p:sp>
      <p:sp>
        <p:nvSpPr>
          <p:cNvPr id="210" name="The future of computer vision will definitely involve deeper integration of AI and robotics,  more sophisticated autonomous systems, enhanced human computer interactions, and advanced predictive analytics. Areas such as self-supervised learning, explainable AI, and enhanced 3D vision will continue to drive evolve.…"/>
          <p:cNvSpPr txBox="1"/>
          <p:nvPr>
            <p:ph type="body" idx="1"/>
          </p:nvPr>
        </p:nvSpPr>
        <p:spPr>
          <a:xfrm>
            <a:off x="355600" y="2777632"/>
            <a:ext cx="12293600" cy="7091147"/>
          </a:xfrm>
          <a:prstGeom prst="rect">
            <a:avLst/>
          </a:prstGeom>
        </p:spPr>
        <p:txBody>
          <a:bodyPr/>
          <a:lstStyle/>
          <a:p>
            <a:pPr marL="457200" indent="-317500" defTabSz="457200">
              <a:lnSpc>
                <a:spcPct val="100000"/>
              </a:lnSpc>
              <a:spcBef>
                <a:spcPts val="1200"/>
              </a:spcBef>
              <a:buClr>
                <a:srgbClr val="000000"/>
              </a:buClr>
              <a:buFont typeface="Times"/>
              <a:defRPr sz="2300">
                <a:solidFill>
                  <a:srgbClr val="000000"/>
                </a:solidFill>
                <a:latin typeface="Impact"/>
                <a:ea typeface="Impact"/>
                <a:cs typeface="Impact"/>
                <a:sym typeface="Impact"/>
              </a:defRPr>
            </a:pPr>
            <a:r>
              <a:t>The future of computer vision will definitely involve deeper integration of AI and robotics,  more sophisticated autonomous systems, enhanced human computer interactions, and advanced predictive analytics. Areas such as self-supervised learning, explainable AI, and enhanced 3D vision will continue to drive evolve.</a:t>
            </a:r>
            <a:br/>
          </a:p>
          <a:p>
            <a:pPr marL="457200" indent="-317500" defTabSz="457200">
              <a:lnSpc>
                <a:spcPct val="100000"/>
              </a:lnSpc>
              <a:spcBef>
                <a:spcPts val="1200"/>
              </a:spcBef>
              <a:buClr>
                <a:srgbClr val="000000"/>
              </a:buClr>
              <a:buFont typeface="Times"/>
              <a:defRPr sz="2300">
                <a:solidFill>
                  <a:srgbClr val="000000"/>
                </a:solidFill>
                <a:latin typeface="Impact"/>
                <a:ea typeface="Impact"/>
                <a:cs typeface="Impact"/>
                <a:sym typeface="Impact"/>
              </a:defRPr>
            </a:pPr>
            <a:r>
              <a:t>As computer vision technology becomes more pervasive, ethical and privacy concerns will play an increasingly important role. Ensuring responsible use of computer vision, addressing biases in models, and protecting user privacy will be very difficult challenges in the future.</a:t>
            </a:r>
            <a:br/>
          </a:p>
          <a:p>
            <a:pPr marL="457200" indent="-317500" defTabSz="457200">
              <a:lnSpc>
                <a:spcPct val="100000"/>
              </a:lnSpc>
              <a:spcBef>
                <a:spcPts val="1200"/>
              </a:spcBef>
              <a:buClr>
                <a:srgbClr val="000000"/>
              </a:buClr>
              <a:buFont typeface="Times"/>
              <a:defRPr sz="2300">
                <a:solidFill>
                  <a:srgbClr val="000000"/>
                </a:solidFill>
                <a:latin typeface="Impact"/>
                <a:ea typeface="Impact"/>
                <a:cs typeface="Impact"/>
                <a:sym typeface="Impact"/>
              </a:defRPr>
            </a:pPr>
            <a:r>
              <a:t>Continued advancements will enable even more powerful real time vision applications in various domains, including autonomous vehicles, smart cities, and augmented reality.</a:t>
            </a:r>
            <a:b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the-end-3d-word-text-png.png" descr="the-end-3d-word-text-png.png"/>
          <p:cNvPicPr>
            <a:picLocks noChangeAspect="1"/>
          </p:cNvPicPr>
          <p:nvPr/>
        </p:nvPicPr>
        <p:blipFill>
          <a:blip r:embed="rId2">
            <a:extLst/>
          </a:blip>
          <a:stretch>
            <a:fillRect/>
          </a:stretch>
        </p:blipFill>
        <p:spPr>
          <a:xfrm>
            <a:off x="0" y="541866"/>
            <a:ext cx="13004800" cy="86698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Computer vision is used in a variety of different industries including: Retail, E-commerce, Transportation, Manufacturing, Security and Safety, Healthcare, Construction, Gaming, Sports, and Education just too name a few. As time goes on it’s persistently evolving and improving. It’s helping these industries become more efficient, safer, and smarter. Being able to automate tasks that were previously done manually, it’s improving accuracy, and reducing costs to most of these industries. Let's give a couple examples how its impacting industries."/>
          <p:cNvSpPr txBox="1"/>
          <p:nvPr>
            <p:ph type="subTitle" idx="1"/>
          </p:nvPr>
        </p:nvSpPr>
        <p:spPr>
          <a:xfrm>
            <a:off x="355600" y="1355601"/>
            <a:ext cx="12293600" cy="8285501"/>
          </a:xfrm>
          <a:prstGeom prst="rect">
            <a:avLst/>
          </a:prstGeom>
        </p:spPr>
        <p:txBody>
          <a:bodyPr/>
          <a:lstStyle/>
          <a:p>
            <a:pPr>
              <a:defRPr sz="4300">
                <a:solidFill>
                  <a:srgbClr val="000000"/>
                </a:solidFill>
                <a:latin typeface="Impact"/>
                <a:ea typeface="Impact"/>
                <a:cs typeface="Impact"/>
                <a:sym typeface="Impact"/>
              </a:defRPr>
            </a:pPr>
            <a:r>
              <a:rPr>
                <a:solidFill>
                  <a:srgbClr val="5A5F5E"/>
                </a:solidFill>
              </a:rPr>
              <a:t>Computer vision </a:t>
            </a:r>
            <a:r>
              <a:t>is used in a variety of different industries including: Retail, E-commerce, Transportation, Manufacturing, Security and Safety, Healthcare, Construction, Gaming, Sports, and Education just too name a few. As time goes on it’s persistently evolving and improving. It’s helping these industries become more efficient, safer, and smarter. Being able to automate tasks that were previously done manually, it’s improving accuracy, and reducing costs to most of these industries. Let's give a couple examples how its impacting industries.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Impactful Applications"/>
          <p:cNvSpPr txBox="1"/>
          <p:nvPr>
            <p:ph type="title"/>
          </p:nvPr>
        </p:nvSpPr>
        <p:spPr>
          <a:xfrm>
            <a:off x="355600" y="254000"/>
            <a:ext cx="12293600" cy="1178805"/>
          </a:xfrm>
          <a:prstGeom prst="rect">
            <a:avLst/>
          </a:prstGeom>
        </p:spPr>
        <p:txBody>
          <a:bodyPr/>
          <a:lstStyle>
            <a:lvl1pPr>
              <a:defRPr sz="6400">
                <a:solidFill>
                  <a:srgbClr val="000000"/>
                </a:solidFill>
                <a:latin typeface="Impact"/>
                <a:ea typeface="Impact"/>
                <a:cs typeface="Impact"/>
                <a:sym typeface="Impact"/>
              </a:defRPr>
            </a:lvl1pPr>
          </a:lstStyle>
          <a:p>
            <a:pPr/>
            <a:r>
              <a:t>Impactful Applications</a:t>
            </a:r>
          </a:p>
        </p:txBody>
      </p:sp>
      <p:sp>
        <p:nvSpPr>
          <p:cNvPr id="131" name="Autonomous Vehicles (Self Driving Cars)"/>
          <p:cNvSpPr txBox="1"/>
          <p:nvPr>
            <p:ph type="body" sz="quarter" idx="1"/>
          </p:nvPr>
        </p:nvSpPr>
        <p:spPr>
          <a:xfrm>
            <a:off x="355600" y="2504408"/>
            <a:ext cx="12293600" cy="518192"/>
          </a:xfrm>
          <a:prstGeom prst="rect">
            <a:avLst/>
          </a:prstGeom>
        </p:spPr>
        <p:txBody>
          <a:bodyPr/>
          <a:lstStyle>
            <a:lvl1pPr marL="468629" indent="-468629" defTabSz="525779">
              <a:spcBef>
                <a:spcPts val="4100"/>
              </a:spcBef>
              <a:defRPr sz="2700">
                <a:solidFill>
                  <a:srgbClr val="000000"/>
                </a:solidFill>
                <a:latin typeface="Impact"/>
                <a:ea typeface="Impact"/>
                <a:cs typeface="Impact"/>
                <a:sym typeface="Impact"/>
              </a:defRPr>
            </a:lvl1pPr>
          </a:lstStyle>
          <a:p>
            <a:pPr/>
            <a:r>
              <a:t>Autonomous Vehicles (Self Driving Cars)</a:t>
            </a:r>
          </a:p>
        </p:txBody>
      </p:sp>
      <p:sp>
        <p:nvSpPr>
          <p:cNvPr id="132" name="In the Transportation Industry"/>
          <p:cNvSpPr txBox="1"/>
          <p:nvPr/>
        </p:nvSpPr>
        <p:spPr>
          <a:xfrm>
            <a:off x="3598577" y="1352550"/>
            <a:ext cx="5807646"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Impact"/>
                <a:ea typeface="Impact"/>
                <a:cs typeface="Impact"/>
                <a:sym typeface="Impact"/>
              </a:defRPr>
            </a:lvl1pPr>
          </a:lstStyle>
          <a:p>
            <a:pPr/>
            <a:r>
              <a:t>In the Transportation Industry </a:t>
            </a:r>
          </a:p>
        </p:txBody>
      </p:sp>
      <p:sp>
        <p:nvSpPr>
          <p:cNvPr id="133" name="Autonomous Vehicles are able to detect objects, interpret road signs and markings. They can even make decisions on steering, accelerating and braking using computer vision."/>
          <p:cNvSpPr txBox="1"/>
          <p:nvPr/>
        </p:nvSpPr>
        <p:spPr>
          <a:xfrm>
            <a:off x="447265" y="3041649"/>
            <a:ext cx="815114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Autonomous Vehicles are able to detect objects, interpret road signs and markings. They can even make decisions on steering, accelerating and braking using computer vision.</a:t>
            </a:r>
          </a:p>
        </p:txBody>
      </p:sp>
      <p:sp>
        <p:nvSpPr>
          <p:cNvPr id="134" name="Traffic Management"/>
          <p:cNvSpPr txBox="1"/>
          <p:nvPr/>
        </p:nvSpPr>
        <p:spPr>
          <a:xfrm>
            <a:off x="355600" y="4094203"/>
            <a:ext cx="12293600" cy="518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Traffic Management</a:t>
            </a:r>
          </a:p>
        </p:txBody>
      </p:sp>
      <p:sp>
        <p:nvSpPr>
          <p:cNvPr id="135" name="Applications are used to monitor and manage traffic, including detecting and analyzing congestion, monitoring and managing parking spaces, and identifying and enforcing traffic violations."/>
          <p:cNvSpPr txBox="1"/>
          <p:nvPr/>
        </p:nvSpPr>
        <p:spPr>
          <a:xfrm>
            <a:off x="447265" y="4648948"/>
            <a:ext cx="815114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Applications are used to monitor and manage traffic, including detecting and analyzing congestion, monitoring and managing parking spaces, and identifying and enforcing traffic violations.</a:t>
            </a:r>
          </a:p>
        </p:txBody>
      </p:sp>
      <p:sp>
        <p:nvSpPr>
          <p:cNvPr id="136" name="Safety Systems"/>
          <p:cNvSpPr txBox="1"/>
          <p:nvPr/>
        </p:nvSpPr>
        <p:spPr>
          <a:xfrm>
            <a:off x="355600" y="5701502"/>
            <a:ext cx="12293600" cy="518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Safety Systems</a:t>
            </a:r>
          </a:p>
        </p:txBody>
      </p:sp>
      <p:sp>
        <p:nvSpPr>
          <p:cNvPr id="137" name="Safety system applications are used to alert drivers of potential hazards they may encounter on the road. Being able to identify pedestrians, cyclists, other vehicles, and other potential hazards on its own."/>
          <p:cNvSpPr txBox="1"/>
          <p:nvPr/>
        </p:nvSpPr>
        <p:spPr>
          <a:xfrm>
            <a:off x="447265" y="6256247"/>
            <a:ext cx="815114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Safety system applications are used to alert drivers of potential hazards they may encounter on the road. Being able to identify pedestrians, cyclists, other vehicles, and other potential hazards on its own.</a:t>
            </a:r>
          </a:p>
        </p:txBody>
      </p:sp>
      <p:sp>
        <p:nvSpPr>
          <p:cNvPr id="138" name="Airport Security"/>
          <p:cNvSpPr txBox="1"/>
          <p:nvPr/>
        </p:nvSpPr>
        <p:spPr>
          <a:xfrm>
            <a:off x="355600" y="7291297"/>
            <a:ext cx="3412436" cy="518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Airport Security </a:t>
            </a:r>
          </a:p>
        </p:txBody>
      </p:sp>
      <p:sp>
        <p:nvSpPr>
          <p:cNvPr id="139" name="Airports use computer vision to identify potential security threats and prohibited items, such as weapons, liquids, explosives, contraband and other threats that may compromise the security and integrity of the establishment."/>
          <p:cNvSpPr txBox="1"/>
          <p:nvPr/>
        </p:nvSpPr>
        <p:spPr>
          <a:xfrm>
            <a:off x="447265" y="7863546"/>
            <a:ext cx="8151142"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Airports use computer vision to identify potential security threats and prohibited items, such as weapons, liquids, explosives, contraband and other threats that may compromise the security and integrity of the establishment.</a:t>
            </a:r>
          </a:p>
        </p:txBody>
      </p:sp>
      <p:pic>
        <p:nvPicPr>
          <p:cNvPr id="140" name="parking-lot-detection-example-1-1060x596.jpg.webp" descr="parking-lot-detection-example-1-1060x596.jpg.webp"/>
          <p:cNvPicPr>
            <a:picLocks noChangeAspect="1"/>
          </p:cNvPicPr>
          <p:nvPr/>
        </p:nvPicPr>
        <p:blipFill>
          <a:blip r:embed="rId2">
            <a:extLst/>
          </a:blip>
          <a:stretch>
            <a:fillRect/>
          </a:stretch>
        </p:blipFill>
        <p:spPr>
          <a:xfrm>
            <a:off x="9096029" y="4281812"/>
            <a:ext cx="3826338" cy="2151413"/>
          </a:xfrm>
          <a:prstGeom prst="rect">
            <a:avLst/>
          </a:prstGeom>
          <a:ln w="12700">
            <a:miter lim="400000"/>
          </a:ln>
        </p:spPr>
      </p:pic>
      <p:pic>
        <p:nvPicPr>
          <p:cNvPr id="141" name="Red-Tesla-PNG-Images.png" descr="Red-Tesla-PNG-Images.png"/>
          <p:cNvPicPr>
            <a:picLocks noChangeAspect="1"/>
          </p:cNvPicPr>
          <p:nvPr/>
        </p:nvPicPr>
        <p:blipFill>
          <a:blip r:embed="rId3">
            <a:extLst/>
          </a:blip>
          <a:stretch>
            <a:fillRect/>
          </a:stretch>
        </p:blipFill>
        <p:spPr>
          <a:xfrm>
            <a:off x="7631762" y="-104152"/>
            <a:ext cx="9675871" cy="5438901"/>
          </a:xfrm>
          <a:prstGeom prst="rect">
            <a:avLst/>
          </a:prstGeom>
          <a:ln w="12700">
            <a:miter lim="400000"/>
          </a:ln>
        </p:spPr>
      </p:pic>
      <p:pic>
        <p:nvPicPr>
          <p:cNvPr id="142" name="ICE-Bans-and-Electric-Vehicles-Noodoe-blog.png" descr="ICE-Bans-and-Electric-Vehicles-Noodoe-blog.png"/>
          <p:cNvPicPr>
            <a:picLocks noChangeAspect="1"/>
          </p:cNvPicPr>
          <p:nvPr/>
        </p:nvPicPr>
        <p:blipFill>
          <a:blip r:embed="rId4">
            <a:extLst/>
          </a:blip>
          <a:stretch>
            <a:fillRect/>
          </a:stretch>
        </p:blipFill>
        <p:spPr>
          <a:xfrm>
            <a:off x="8675656" y="7007316"/>
            <a:ext cx="4667084" cy="250190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Impactful Applications"/>
          <p:cNvSpPr txBox="1"/>
          <p:nvPr>
            <p:ph type="title"/>
          </p:nvPr>
        </p:nvSpPr>
        <p:spPr>
          <a:xfrm>
            <a:off x="355600" y="254000"/>
            <a:ext cx="12293600" cy="1178805"/>
          </a:xfrm>
          <a:prstGeom prst="rect">
            <a:avLst/>
          </a:prstGeom>
        </p:spPr>
        <p:txBody>
          <a:bodyPr/>
          <a:lstStyle>
            <a:lvl1pPr>
              <a:defRPr sz="6400">
                <a:solidFill>
                  <a:srgbClr val="000000"/>
                </a:solidFill>
                <a:latin typeface="Impact"/>
                <a:ea typeface="Impact"/>
                <a:cs typeface="Impact"/>
                <a:sym typeface="Impact"/>
              </a:defRPr>
            </a:lvl1pPr>
          </a:lstStyle>
          <a:p>
            <a:pPr/>
            <a:r>
              <a:t>Impactful Applications</a:t>
            </a:r>
          </a:p>
        </p:txBody>
      </p:sp>
      <p:sp>
        <p:nvSpPr>
          <p:cNvPr id="145" name="Interaction Free Shopping (Self Checkout)"/>
          <p:cNvSpPr txBox="1"/>
          <p:nvPr>
            <p:ph type="body" sz="quarter" idx="1"/>
          </p:nvPr>
        </p:nvSpPr>
        <p:spPr>
          <a:xfrm>
            <a:off x="355600" y="2264255"/>
            <a:ext cx="7260060" cy="518193"/>
          </a:xfrm>
          <a:prstGeom prst="rect">
            <a:avLst/>
          </a:prstGeom>
        </p:spPr>
        <p:txBody>
          <a:bodyPr/>
          <a:lstStyle>
            <a:lvl1pPr marL="468629" indent="-468629" defTabSz="525779">
              <a:spcBef>
                <a:spcPts val="4100"/>
              </a:spcBef>
              <a:defRPr sz="2700">
                <a:solidFill>
                  <a:srgbClr val="000000"/>
                </a:solidFill>
                <a:latin typeface="Impact"/>
                <a:ea typeface="Impact"/>
                <a:cs typeface="Impact"/>
                <a:sym typeface="Impact"/>
              </a:defRPr>
            </a:lvl1pPr>
          </a:lstStyle>
          <a:p>
            <a:pPr/>
            <a:r>
              <a:t>Interaction Free Shopping (Self Checkout)</a:t>
            </a:r>
          </a:p>
        </p:txBody>
      </p:sp>
      <p:sp>
        <p:nvSpPr>
          <p:cNvPr id="146" name="In the Retail and E-Commerce Industry"/>
          <p:cNvSpPr txBox="1"/>
          <p:nvPr/>
        </p:nvSpPr>
        <p:spPr>
          <a:xfrm>
            <a:off x="2872370" y="1352550"/>
            <a:ext cx="72600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Impact"/>
                <a:ea typeface="Impact"/>
                <a:cs typeface="Impact"/>
                <a:sym typeface="Impact"/>
              </a:defRPr>
            </a:lvl1pPr>
          </a:lstStyle>
          <a:p>
            <a:pPr/>
            <a:r>
              <a:t>In the Retail and E-Commerce Industry</a:t>
            </a:r>
          </a:p>
        </p:txBody>
      </p:sp>
      <p:sp>
        <p:nvSpPr>
          <p:cNvPr id="147" name="Self check first appeared in the late 1980’s but it would not grow to prominence until the early 2000’s.  Computer vision is used by allowing cameras and image processing algorithms to automatically detect and track items placed in a customer’s shopping cart."/>
          <p:cNvSpPr txBox="1"/>
          <p:nvPr/>
        </p:nvSpPr>
        <p:spPr>
          <a:xfrm>
            <a:off x="447265" y="2822949"/>
            <a:ext cx="815114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Self check first appeared in the late 1980’s but it would not grow to prominence until the early 2000’s.  Computer vision is used by allowing cameras and image processing algorithms to automatically detect and track items placed in a customer’s shopping cart.</a:t>
            </a:r>
          </a:p>
        </p:txBody>
      </p:sp>
      <p:sp>
        <p:nvSpPr>
          <p:cNvPr id="148" name="Loss Prevention"/>
          <p:cNvSpPr txBox="1"/>
          <p:nvPr/>
        </p:nvSpPr>
        <p:spPr>
          <a:xfrm>
            <a:off x="355600" y="4184251"/>
            <a:ext cx="3920881" cy="5181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Loss Prevention</a:t>
            </a:r>
          </a:p>
        </p:txBody>
      </p:sp>
      <p:sp>
        <p:nvSpPr>
          <p:cNvPr id="149" name="Retail stores are using AI vision solutions to monitor shopper activity in a non-intrusive and customer friendly manner. This technology is constantly evolving helping companies protect product by identifying potential thefts in progress."/>
          <p:cNvSpPr txBox="1"/>
          <p:nvPr/>
        </p:nvSpPr>
        <p:spPr>
          <a:xfrm>
            <a:off x="447265" y="4679444"/>
            <a:ext cx="815114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Retail stores are using AI vision solutions to monitor shopper activity in a non-intrusive and customer friendly manner. This technology is constantly evolving helping companies protect product by identifying potential thefts in progress.</a:t>
            </a:r>
          </a:p>
        </p:txBody>
      </p:sp>
      <p:sp>
        <p:nvSpPr>
          <p:cNvPr id="150" name="Virtual Mirrors and Recommendation Engines"/>
          <p:cNvSpPr txBox="1"/>
          <p:nvPr/>
        </p:nvSpPr>
        <p:spPr>
          <a:xfrm>
            <a:off x="355600" y="5964986"/>
            <a:ext cx="7684657" cy="5181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Virtual Mirrors and Recommendation Engines</a:t>
            </a:r>
          </a:p>
        </p:txBody>
      </p:sp>
      <p:sp>
        <p:nvSpPr>
          <p:cNvPr id="151" name="Virtual mirrors may become the central focus of personalization and customer experience in retail. It’s basically a traditional mirror with a display behind the glass. Powered with computer vision cameras and Augmented Reality, these mirrors can display a broad range of information, which, in turn, helps buyers connect with the brand better."/>
          <p:cNvSpPr txBox="1"/>
          <p:nvPr/>
        </p:nvSpPr>
        <p:spPr>
          <a:xfrm>
            <a:off x="447265" y="6509660"/>
            <a:ext cx="9357153"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900">
                <a:latin typeface="Impact"/>
                <a:ea typeface="Impact"/>
                <a:cs typeface="Impact"/>
                <a:sym typeface="Impact"/>
              </a:defRPr>
            </a:lvl1pPr>
          </a:lstStyle>
          <a:p>
            <a:pPr/>
            <a:r>
              <a:t>Virtual mirrors may become the central focus of personalization and customer experience in retail. It’s basically a traditional mirror with a display behind the glass. Powered with computer vision cameras and Augmented Reality, these mirrors can display a broad range of information, which, in turn, helps buyers connect with the brand better.</a:t>
            </a:r>
          </a:p>
        </p:txBody>
      </p:sp>
      <p:sp>
        <p:nvSpPr>
          <p:cNvPr id="152" name="Retail Heat Maps"/>
          <p:cNvSpPr txBox="1"/>
          <p:nvPr/>
        </p:nvSpPr>
        <p:spPr>
          <a:xfrm>
            <a:off x="419100" y="7806142"/>
            <a:ext cx="4486627" cy="5181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68629" indent="-468629" algn="l" defTabSz="525779">
              <a:lnSpc>
                <a:spcPct val="120000"/>
              </a:lnSpc>
              <a:spcBef>
                <a:spcPts val="4100"/>
              </a:spcBef>
              <a:buSzPct val="82000"/>
              <a:buChar char="•"/>
              <a:defRPr sz="2700">
                <a:solidFill>
                  <a:srgbClr val="000000"/>
                </a:solidFill>
                <a:latin typeface="Impact"/>
                <a:ea typeface="Impact"/>
                <a:cs typeface="Impact"/>
                <a:sym typeface="Impact"/>
              </a:defRPr>
            </a:lvl1pPr>
          </a:lstStyle>
          <a:p>
            <a:pPr/>
            <a:r>
              <a:t>Retail Heat Maps</a:t>
            </a:r>
          </a:p>
        </p:txBody>
      </p:sp>
      <p:sp>
        <p:nvSpPr>
          <p:cNvPr id="153" name="Retail heat maps can help understand the functionality of the stores and identify customer behavior in them. But what is a heat map? In simple terms, a heat map is just a technical way of saying a shaded matrix where single values in a matrix are displayed as colors."/>
          <p:cNvSpPr txBox="1"/>
          <p:nvPr/>
        </p:nvSpPr>
        <p:spPr>
          <a:xfrm>
            <a:off x="447265" y="8304414"/>
            <a:ext cx="8151142"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Impact"/>
                <a:ea typeface="Impact"/>
                <a:cs typeface="Impact"/>
                <a:sym typeface="Impact"/>
              </a:defRPr>
            </a:lvl1pPr>
          </a:lstStyle>
          <a:p>
            <a:pPr/>
            <a:r>
              <a:t>Retail heat maps can help understand the functionality of the stores and identify customer behavior in them. But what is a heat map? In simple terms, a heat map is just a technical way of saying a shaded matrix where single values in a matrix are displayed as colors.</a:t>
            </a:r>
          </a:p>
        </p:txBody>
      </p:sp>
      <p:pic>
        <p:nvPicPr>
          <p:cNvPr id="154" name="images.jpg" descr="images.jpg"/>
          <p:cNvPicPr>
            <a:picLocks noChangeAspect="1"/>
          </p:cNvPicPr>
          <p:nvPr/>
        </p:nvPicPr>
        <p:blipFill>
          <a:blip r:embed="rId2">
            <a:extLst/>
          </a:blip>
          <a:stretch>
            <a:fillRect/>
          </a:stretch>
        </p:blipFill>
        <p:spPr>
          <a:xfrm>
            <a:off x="9233670" y="7584918"/>
            <a:ext cx="3525161" cy="1865589"/>
          </a:xfrm>
          <a:prstGeom prst="rect">
            <a:avLst/>
          </a:prstGeom>
          <a:ln w="12700">
            <a:miter lim="400000"/>
          </a:ln>
          <a:effectLst>
            <a:outerShdw sx="100000" sy="100000" kx="0" ky="0" algn="b" rotWithShape="0" blurRad="558800" dist="25400" dir="5400000">
              <a:srgbClr val="000000">
                <a:alpha val="50000"/>
              </a:srgbClr>
            </a:outerShdw>
          </a:effectLst>
        </p:spPr>
      </p:pic>
      <p:pic>
        <p:nvPicPr>
          <p:cNvPr id="155" name="trad_pvm_image.png" descr="trad_pvm_image.png"/>
          <p:cNvPicPr>
            <a:picLocks noChangeAspect="1"/>
          </p:cNvPicPr>
          <p:nvPr/>
        </p:nvPicPr>
        <p:blipFill>
          <a:blip r:embed="rId3">
            <a:extLst/>
          </a:blip>
          <a:stretch>
            <a:fillRect/>
          </a:stretch>
        </p:blipFill>
        <p:spPr>
          <a:xfrm>
            <a:off x="8752937" y="2200033"/>
            <a:ext cx="4486627" cy="4486628"/>
          </a:xfrm>
          <a:prstGeom prst="rect">
            <a:avLst/>
          </a:prstGeom>
          <a:ln w="12700">
            <a:miter lim="400000"/>
          </a:ln>
          <a:effectLst>
            <a:outerShdw sx="100000" sy="100000" kx="0" ky="0" algn="b" rotWithShape="0" blurRad="558800" dist="25400" dir="5400000">
              <a:srgbClr val="000000">
                <a:alpha val="5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1461141.png" descr="1461141.png"/>
          <p:cNvPicPr>
            <a:picLocks noChangeAspect="1"/>
          </p:cNvPicPr>
          <p:nvPr/>
        </p:nvPicPr>
        <p:blipFill>
          <a:blip r:embed="rId2">
            <a:extLst/>
          </a:blip>
          <a:stretch>
            <a:fillRect/>
          </a:stretch>
        </p:blipFill>
        <p:spPr>
          <a:xfrm>
            <a:off x="8880203" y="483733"/>
            <a:ext cx="2974172" cy="2974172"/>
          </a:xfrm>
          <a:prstGeom prst="rect">
            <a:avLst/>
          </a:prstGeom>
          <a:ln w="12700">
            <a:miter lim="400000"/>
          </a:ln>
          <a:effectLst>
            <a:outerShdw sx="100000" sy="100000" kx="0" ky="0" algn="b" rotWithShape="0" blurRad="558800" dist="25400" dir="5400000">
              <a:srgbClr val="000000">
                <a:alpha val="50000"/>
              </a:srgbClr>
            </a:outerShdw>
          </a:effectLst>
        </p:spPr>
      </p:pic>
      <p:sp>
        <p:nvSpPr>
          <p:cNvPr id="158" name="Timeline"/>
          <p:cNvSpPr txBox="1"/>
          <p:nvPr>
            <p:ph type="title"/>
          </p:nvPr>
        </p:nvSpPr>
        <p:spPr>
          <a:xfrm>
            <a:off x="355600" y="342900"/>
            <a:ext cx="12293600" cy="1014816"/>
          </a:xfrm>
          <a:prstGeom prst="rect">
            <a:avLst/>
          </a:prstGeom>
        </p:spPr>
        <p:txBody>
          <a:bodyPr/>
          <a:lstStyle>
            <a:lvl1pPr defTabSz="479044">
              <a:defRPr sz="5904">
                <a:solidFill>
                  <a:srgbClr val="000000"/>
                </a:solidFill>
                <a:latin typeface="Impact"/>
                <a:ea typeface="Impact"/>
                <a:cs typeface="Impact"/>
                <a:sym typeface="Impact"/>
              </a:defRPr>
            </a:lvl1pPr>
          </a:lstStyle>
          <a:p>
            <a:pPr/>
            <a:r>
              <a:t>Timeline</a:t>
            </a:r>
          </a:p>
        </p:txBody>
      </p:sp>
      <p:sp>
        <p:nvSpPr>
          <p:cNvPr id="159" name="2000 - 2004"/>
          <p:cNvSpPr txBox="1"/>
          <p:nvPr/>
        </p:nvSpPr>
        <p:spPr>
          <a:xfrm>
            <a:off x="5340870" y="1777407"/>
            <a:ext cx="23230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608019"/>
                    <a:satOff val="-16379"/>
                    <a:lumOff val="25127"/>
                  </a:schemeClr>
                </a:solidFill>
                <a:latin typeface="Impact"/>
                <a:ea typeface="Impact"/>
                <a:cs typeface="Impact"/>
                <a:sym typeface="Impact"/>
              </a:defRPr>
            </a:lvl1pPr>
          </a:lstStyle>
          <a:p>
            <a:pPr/>
            <a:r>
              <a:t>2000 - 2004</a:t>
            </a:r>
          </a:p>
        </p:txBody>
      </p:sp>
      <p:sp>
        <p:nvSpPr>
          <p:cNvPr id="160" name="2001: Eigenfaces for Face Recognition Development of Eigenfaces, a method using principal component analysis (PCA) for face recognition, made important groundwork for the facial recognition technology.…"/>
          <p:cNvSpPr txBox="1"/>
          <p:nvPr/>
        </p:nvSpPr>
        <p:spPr>
          <a:xfrm>
            <a:off x="628790" y="3663950"/>
            <a:ext cx="11747220" cy="576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3400">
                <a:solidFill>
                  <a:srgbClr val="000000"/>
                </a:solidFill>
                <a:latin typeface="Impact"/>
                <a:ea typeface="Impact"/>
                <a:cs typeface="Impact"/>
                <a:sym typeface="Impact"/>
              </a:defRPr>
            </a:pPr>
            <a:r>
              <a:rPr>
                <a:solidFill>
                  <a:srgbClr val="5A5F5E"/>
                </a:solidFill>
              </a:rPr>
              <a:t>2001:</a:t>
            </a:r>
            <a:r>
              <a:rPr>
                <a:solidFill>
                  <a:srgbClr val="5A5F5E"/>
                </a:solidFill>
              </a:rPr>
              <a:t> </a:t>
            </a:r>
            <a:r>
              <a:rPr>
                <a:solidFill>
                  <a:srgbClr val="5A5F5E"/>
                </a:solidFill>
              </a:rPr>
              <a:t>Eigenfaces for Face Recognition</a:t>
            </a:r>
            <a:br/>
            <a:r>
              <a:t>Development of Eigenfaces, a method using principal component analysis (PCA) for face recognition, made important groundwork for the facial recognition technology.</a:t>
            </a:r>
          </a:p>
          <a:p>
            <a:pPr algn="l" defTabSz="457200">
              <a:spcBef>
                <a:spcPts val="1200"/>
              </a:spcBef>
              <a:defRPr sz="3400">
                <a:solidFill>
                  <a:srgbClr val="000000"/>
                </a:solidFill>
                <a:latin typeface="Impact"/>
                <a:ea typeface="Impact"/>
                <a:cs typeface="Impact"/>
                <a:sym typeface="Impact"/>
              </a:defRPr>
            </a:pPr>
          </a:p>
          <a:p>
            <a:pPr algn="l" defTabSz="457200">
              <a:spcBef>
                <a:spcPts val="1200"/>
              </a:spcBef>
              <a:defRPr sz="3400">
                <a:solidFill>
                  <a:srgbClr val="000000"/>
                </a:solidFill>
                <a:latin typeface="Impact"/>
                <a:ea typeface="Impact"/>
                <a:cs typeface="Impact"/>
                <a:sym typeface="Impact"/>
              </a:defRPr>
            </a:pPr>
            <a:r>
              <a:rPr>
                <a:solidFill>
                  <a:srgbClr val="5A5F5E"/>
                </a:solidFill>
              </a:rPr>
              <a:t>2001:</a:t>
            </a:r>
            <a:r>
              <a:rPr>
                <a:solidFill>
                  <a:srgbClr val="5A5F5E"/>
                </a:solidFill>
              </a:rPr>
              <a:t> </a:t>
            </a:r>
            <a:r>
              <a:rPr>
                <a:solidFill>
                  <a:srgbClr val="5A5F5E"/>
                </a:solidFill>
              </a:rPr>
              <a:t>Viola-Jones Object Detection Framework</a:t>
            </a:r>
            <a:br/>
            <a:r>
              <a:t>Paul Viola and Michael Jones introduced a real time object detection framework, known for face detection, which became used due to its efficiency.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meline"/>
          <p:cNvSpPr txBox="1"/>
          <p:nvPr>
            <p:ph type="title"/>
          </p:nvPr>
        </p:nvSpPr>
        <p:spPr>
          <a:xfrm>
            <a:off x="355600" y="260350"/>
            <a:ext cx="12293600" cy="1014817"/>
          </a:xfrm>
          <a:prstGeom prst="rect">
            <a:avLst/>
          </a:prstGeom>
        </p:spPr>
        <p:txBody>
          <a:bodyPr/>
          <a:lstStyle>
            <a:lvl1pPr defTabSz="479044">
              <a:defRPr sz="5904">
                <a:solidFill>
                  <a:srgbClr val="000000"/>
                </a:solidFill>
                <a:latin typeface="Impact"/>
                <a:ea typeface="Impact"/>
                <a:cs typeface="Impact"/>
                <a:sym typeface="Impact"/>
              </a:defRPr>
            </a:lvl1pPr>
          </a:lstStyle>
          <a:p>
            <a:pPr/>
            <a:r>
              <a:t>Timeline</a:t>
            </a:r>
          </a:p>
        </p:txBody>
      </p:sp>
      <p:sp>
        <p:nvSpPr>
          <p:cNvPr id="163" name="2005 - 2009"/>
          <p:cNvSpPr txBox="1"/>
          <p:nvPr/>
        </p:nvSpPr>
        <p:spPr>
          <a:xfrm>
            <a:off x="5331159" y="1548807"/>
            <a:ext cx="234248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608019"/>
                    <a:satOff val="-16379"/>
                    <a:lumOff val="25127"/>
                  </a:schemeClr>
                </a:solidFill>
                <a:latin typeface="Impact"/>
                <a:ea typeface="Impact"/>
                <a:cs typeface="Impact"/>
                <a:sym typeface="Impact"/>
              </a:defRPr>
            </a:lvl1pPr>
          </a:lstStyle>
          <a:p>
            <a:pPr/>
            <a:r>
              <a:t>2005 - 2009</a:t>
            </a:r>
          </a:p>
        </p:txBody>
      </p:sp>
      <p:sp>
        <p:nvSpPr>
          <p:cNvPr id="164" name="2004-2005: Scale-Invariant Feature Transform (SIFT) David Lowe's SIFT algorithm provided a method for detecting and describing local features in images, becoming a crucial component in recognition and matching.…"/>
          <p:cNvSpPr txBox="1"/>
          <p:nvPr/>
        </p:nvSpPr>
        <p:spPr>
          <a:xfrm>
            <a:off x="628790" y="3851275"/>
            <a:ext cx="11747220" cy="642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3500">
                <a:solidFill>
                  <a:srgbClr val="000000"/>
                </a:solidFill>
                <a:latin typeface="Impact"/>
                <a:ea typeface="Impact"/>
                <a:cs typeface="Impact"/>
                <a:sym typeface="Impact"/>
              </a:defRPr>
            </a:pPr>
            <a:r>
              <a:rPr>
                <a:solidFill>
                  <a:srgbClr val="5A5F5E"/>
                </a:solidFill>
              </a:rPr>
              <a:t>2004-2005:</a:t>
            </a:r>
            <a:r>
              <a:rPr>
                <a:solidFill>
                  <a:srgbClr val="5A5F5E"/>
                </a:solidFill>
              </a:rPr>
              <a:t> </a:t>
            </a:r>
            <a:r>
              <a:rPr>
                <a:solidFill>
                  <a:srgbClr val="5A5F5E"/>
                </a:solidFill>
              </a:rPr>
              <a:t>Scale-Invariant Feature Transform (SIFT)</a:t>
            </a:r>
            <a:br/>
            <a:r>
              <a:t>David Lowe's SIFT algorithm provided a method for detecting and describing local features in images, becoming a crucial component in recognition and matching.</a:t>
            </a:r>
          </a:p>
          <a:p>
            <a:pPr algn="l" defTabSz="457200">
              <a:spcBef>
                <a:spcPts val="1200"/>
              </a:spcBef>
              <a:defRPr sz="3500">
                <a:solidFill>
                  <a:srgbClr val="000000"/>
                </a:solidFill>
                <a:latin typeface="Impact"/>
                <a:ea typeface="Impact"/>
                <a:cs typeface="Impact"/>
                <a:sym typeface="Impact"/>
              </a:defRPr>
            </a:pPr>
          </a:p>
          <a:p>
            <a:pPr algn="l" defTabSz="457200">
              <a:spcBef>
                <a:spcPts val="1200"/>
              </a:spcBef>
              <a:defRPr sz="3500">
                <a:solidFill>
                  <a:srgbClr val="000000"/>
                </a:solidFill>
                <a:latin typeface="Impact"/>
                <a:ea typeface="Impact"/>
                <a:cs typeface="Impact"/>
                <a:sym typeface="Impact"/>
              </a:defRPr>
            </a:pPr>
            <a:r>
              <a:rPr>
                <a:solidFill>
                  <a:srgbClr val="5A5F5E"/>
                </a:solidFill>
              </a:rPr>
              <a:t>2006:</a:t>
            </a:r>
            <a:r>
              <a:rPr>
                <a:solidFill>
                  <a:srgbClr val="5A5F5E"/>
                </a:solidFill>
              </a:rPr>
              <a:t> </a:t>
            </a:r>
            <a:r>
              <a:rPr>
                <a:solidFill>
                  <a:srgbClr val="5A5F5E"/>
                </a:solidFill>
              </a:rPr>
              <a:t>Histogram of Oriented Gradients (HOG)</a:t>
            </a:r>
            <a:br/>
            <a:r>
              <a:t>The HOG descriptor, introduced by Navneet Dalal and Bill Triggs, was a popular feature extraction technique. Mainly in human detection tasks.</a:t>
            </a:r>
          </a:p>
          <a:p>
            <a:pPr algn="l" defTabSz="457200">
              <a:defRPr sz="3500">
                <a:solidFill>
                  <a:srgbClr val="000000"/>
                </a:solidFill>
                <a:latin typeface="Impact"/>
                <a:ea typeface="Impact"/>
                <a:cs typeface="Impact"/>
                <a:sym typeface="Impact"/>
              </a:defRPr>
            </a:pPr>
          </a:p>
        </p:txBody>
      </p:sp>
      <p:pic>
        <p:nvPicPr>
          <p:cNvPr id="165" name="Scale-invariant-feature-transform-SIFT-matching-result-of-a-few-objects-placed-in.jpg" descr="Scale-invariant-feature-transform-SIFT-matching-result-of-a-few-objects-placed-in.jpg"/>
          <p:cNvPicPr>
            <a:picLocks noChangeAspect="1"/>
          </p:cNvPicPr>
          <p:nvPr/>
        </p:nvPicPr>
        <p:blipFill>
          <a:blip r:embed="rId2">
            <a:extLst/>
          </a:blip>
          <a:stretch>
            <a:fillRect/>
          </a:stretch>
        </p:blipFill>
        <p:spPr>
          <a:xfrm>
            <a:off x="8725291" y="995464"/>
            <a:ext cx="3370588" cy="2117522"/>
          </a:xfrm>
          <a:prstGeom prst="rect">
            <a:avLst/>
          </a:prstGeom>
          <a:ln w="12700">
            <a:miter lim="400000"/>
          </a:ln>
          <a:effectLst>
            <a:outerShdw sx="100000" sy="100000" kx="0" ky="0" algn="b" rotWithShape="0" blurRad="1066800" dist="25400" dir="5400000">
              <a:srgbClr val="000000">
                <a:alpha val="5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imeline"/>
          <p:cNvSpPr txBox="1"/>
          <p:nvPr>
            <p:ph type="title"/>
          </p:nvPr>
        </p:nvSpPr>
        <p:spPr>
          <a:xfrm>
            <a:off x="355600" y="552450"/>
            <a:ext cx="12293600" cy="1014816"/>
          </a:xfrm>
          <a:prstGeom prst="rect">
            <a:avLst/>
          </a:prstGeom>
        </p:spPr>
        <p:txBody>
          <a:bodyPr/>
          <a:lstStyle>
            <a:lvl1pPr defTabSz="479044">
              <a:defRPr sz="5904">
                <a:solidFill>
                  <a:srgbClr val="000000"/>
                </a:solidFill>
                <a:latin typeface="Impact"/>
                <a:ea typeface="Impact"/>
                <a:cs typeface="Impact"/>
                <a:sym typeface="Impact"/>
              </a:defRPr>
            </a:lvl1pPr>
          </a:lstStyle>
          <a:p>
            <a:pPr/>
            <a:r>
              <a:t>Timeline</a:t>
            </a:r>
          </a:p>
        </p:txBody>
      </p:sp>
      <p:sp>
        <p:nvSpPr>
          <p:cNvPr id="168" name="2010- 2014"/>
          <p:cNvSpPr txBox="1"/>
          <p:nvPr/>
        </p:nvSpPr>
        <p:spPr>
          <a:xfrm>
            <a:off x="5452157" y="2104305"/>
            <a:ext cx="2100486"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608019"/>
                    <a:satOff val="-16379"/>
                    <a:lumOff val="25127"/>
                  </a:schemeClr>
                </a:solidFill>
                <a:latin typeface="Impact"/>
                <a:ea typeface="Impact"/>
                <a:cs typeface="Impact"/>
                <a:sym typeface="Impact"/>
              </a:defRPr>
            </a:lvl1pPr>
          </a:lstStyle>
          <a:p>
            <a:pPr/>
            <a:r>
              <a:t>2010- 2014</a:t>
            </a:r>
          </a:p>
        </p:txBody>
      </p:sp>
      <p:sp>
        <p:nvSpPr>
          <p:cNvPr id="169" name="2012: AlexNet and ImageNet Geoffrey Hinton, Alex Krizhevsky, and Ilya Sutskever introduced AlexNet, a deep convolutional neural network (CNN) that won the ImageNet Large Scale Visual Recognition Challenge in 2012. This solidified the power of deep learning for computer vision tasks, evolutionzing the field.…"/>
          <p:cNvSpPr txBox="1"/>
          <p:nvPr/>
        </p:nvSpPr>
        <p:spPr>
          <a:xfrm>
            <a:off x="628790" y="3939920"/>
            <a:ext cx="11747220" cy="7595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3000">
                <a:solidFill>
                  <a:srgbClr val="000000"/>
                </a:solidFill>
                <a:latin typeface="Impact"/>
                <a:ea typeface="Impact"/>
                <a:cs typeface="Impact"/>
                <a:sym typeface="Impact"/>
              </a:defRPr>
            </a:pPr>
            <a:r>
              <a:rPr>
                <a:solidFill>
                  <a:srgbClr val="5A5F5E"/>
                </a:solidFill>
              </a:rPr>
              <a:t>2012:</a:t>
            </a:r>
            <a:r>
              <a:rPr>
                <a:solidFill>
                  <a:srgbClr val="5A5F5E"/>
                </a:solidFill>
              </a:rPr>
              <a:t> </a:t>
            </a:r>
            <a:r>
              <a:rPr>
                <a:solidFill>
                  <a:srgbClr val="5A5F5E"/>
                </a:solidFill>
              </a:rPr>
              <a:t>AlexNet and ImageNet</a:t>
            </a:r>
            <a:br/>
            <a:r>
              <a:t>Geoffrey Hinton, Alex Krizhevsky, and Ilya Sutskever introduced AlexNet, a deep convolutional neural network (CNN) that won the ImageNet Large Scale Visual Recognition Challenge in 2012. This solidified the power of deep learning for computer vision tasks, evolutionzing the field.</a:t>
            </a:r>
          </a:p>
          <a:p>
            <a:pPr algn="l" defTabSz="457200">
              <a:spcBef>
                <a:spcPts val="1200"/>
              </a:spcBef>
              <a:defRPr sz="3000">
                <a:solidFill>
                  <a:srgbClr val="000000"/>
                </a:solidFill>
                <a:latin typeface="Impact"/>
                <a:ea typeface="Impact"/>
                <a:cs typeface="Impact"/>
                <a:sym typeface="Impact"/>
              </a:defRPr>
            </a:pPr>
          </a:p>
          <a:p>
            <a:pPr algn="l" defTabSz="457200">
              <a:spcBef>
                <a:spcPts val="1200"/>
              </a:spcBef>
              <a:defRPr sz="3000">
                <a:solidFill>
                  <a:srgbClr val="000000"/>
                </a:solidFill>
                <a:latin typeface="Impact"/>
                <a:ea typeface="Impact"/>
                <a:cs typeface="Impact"/>
                <a:sym typeface="Impact"/>
              </a:defRPr>
            </a:pPr>
            <a:r>
              <a:rPr>
                <a:solidFill>
                  <a:srgbClr val="5A5F5E"/>
                </a:solidFill>
              </a:rPr>
              <a:t>2013:</a:t>
            </a:r>
            <a:r>
              <a:rPr>
                <a:solidFill>
                  <a:srgbClr val="5A5F5E"/>
                </a:solidFill>
              </a:rPr>
              <a:t> </a:t>
            </a:r>
            <a:r>
              <a:rPr>
                <a:solidFill>
                  <a:srgbClr val="5A5F5E"/>
                </a:solidFill>
              </a:rPr>
              <a:t>R-CNN (Region-based Convolutional Neural Networks)</a:t>
            </a:r>
            <a:br/>
            <a:r>
              <a:t>Ross Girshick introduced R-CNN, it significantly improved object detection performance by combining region proposals with CNNs, leading to more accurate detections, classifications of objects within a image.</a:t>
            </a:r>
          </a:p>
          <a:p>
            <a:pPr marL="457200" indent="-317500" algn="l" defTabSz="457200">
              <a:buClr>
                <a:srgbClr val="000000"/>
              </a:buClr>
              <a:buSzPct val="82000"/>
              <a:buFont typeface="Times"/>
              <a:buChar char="•"/>
              <a:defRPr sz="3000">
                <a:solidFill>
                  <a:srgbClr val="000000"/>
                </a:solidFill>
                <a:latin typeface="Impact"/>
                <a:ea typeface="Impact"/>
                <a:cs typeface="Impact"/>
                <a:sym typeface="Impact"/>
              </a:defRPr>
            </a:pPr>
          </a:p>
          <a:p>
            <a:pPr algn="l" defTabSz="457200">
              <a:spcBef>
                <a:spcPts val="1400"/>
              </a:spcBef>
              <a:defRPr sz="3000">
                <a:solidFill>
                  <a:srgbClr val="000000"/>
                </a:solidFill>
                <a:latin typeface="Impact"/>
                <a:ea typeface="Impact"/>
                <a:cs typeface="Impact"/>
                <a:sym typeface="Impact"/>
              </a:defRPr>
            </a:pPr>
          </a:p>
          <a:p>
            <a:pPr algn="l" defTabSz="457200">
              <a:defRPr sz="3000">
                <a:solidFill>
                  <a:srgbClr val="000000"/>
                </a:solidFill>
                <a:latin typeface="Impact"/>
                <a:ea typeface="Impact"/>
                <a:cs typeface="Impact"/>
                <a:sym typeface="Impact"/>
              </a:defRPr>
            </a:pPr>
          </a:p>
          <a:p>
            <a:pPr algn="l" defTabSz="457200">
              <a:defRPr sz="3000">
                <a:solidFill>
                  <a:srgbClr val="000000"/>
                </a:solidFill>
                <a:latin typeface="Impact"/>
                <a:ea typeface="Impact"/>
                <a:cs typeface="Impact"/>
                <a:sym typeface="Impact"/>
              </a:defRPr>
            </a:pPr>
          </a:p>
        </p:txBody>
      </p:sp>
      <p:pic>
        <p:nvPicPr>
          <p:cNvPr id="170" name="deep-learning-quora.png" descr="deep-learning-quora.png"/>
          <p:cNvPicPr>
            <a:picLocks noChangeAspect="1"/>
          </p:cNvPicPr>
          <p:nvPr/>
        </p:nvPicPr>
        <p:blipFill>
          <a:blip r:embed="rId2">
            <a:extLst/>
          </a:blip>
          <a:stretch>
            <a:fillRect/>
          </a:stretch>
        </p:blipFill>
        <p:spPr>
          <a:xfrm>
            <a:off x="7994993" y="253965"/>
            <a:ext cx="4570613" cy="4150782"/>
          </a:xfrm>
          <a:prstGeom prst="rect">
            <a:avLst/>
          </a:prstGeom>
          <a:ln w="12700">
            <a:miter lim="400000"/>
          </a:ln>
          <a:effectLst>
            <a:outerShdw sx="100000" sy="100000" kx="0" ky="0" algn="b" rotWithShape="0" blurRad="6223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meline"/>
          <p:cNvSpPr txBox="1"/>
          <p:nvPr>
            <p:ph type="title"/>
          </p:nvPr>
        </p:nvSpPr>
        <p:spPr>
          <a:xfrm>
            <a:off x="355600" y="368300"/>
            <a:ext cx="12293600" cy="1014816"/>
          </a:xfrm>
          <a:prstGeom prst="rect">
            <a:avLst/>
          </a:prstGeom>
        </p:spPr>
        <p:txBody>
          <a:bodyPr/>
          <a:lstStyle>
            <a:lvl1pPr defTabSz="479044">
              <a:defRPr sz="5904">
                <a:solidFill>
                  <a:srgbClr val="000000"/>
                </a:solidFill>
                <a:latin typeface="Impact"/>
                <a:ea typeface="Impact"/>
                <a:cs typeface="Impact"/>
                <a:sym typeface="Impact"/>
              </a:defRPr>
            </a:lvl1pPr>
          </a:lstStyle>
          <a:p>
            <a:pPr/>
            <a:r>
              <a:t>Timeline</a:t>
            </a:r>
          </a:p>
        </p:txBody>
      </p:sp>
      <p:sp>
        <p:nvSpPr>
          <p:cNvPr id="173" name="2015- 2019"/>
          <p:cNvSpPr txBox="1"/>
          <p:nvPr/>
        </p:nvSpPr>
        <p:spPr>
          <a:xfrm>
            <a:off x="5442446" y="1497880"/>
            <a:ext cx="2119908"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608019"/>
                    <a:satOff val="-16379"/>
                    <a:lumOff val="25127"/>
                  </a:schemeClr>
                </a:solidFill>
                <a:latin typeface="Impact"/>
                <a:ea typeface="Impact"/>
                <a:cs typeface="Impact"/>
                <a:sym typeface="Impact"/>
              </a:defRPr>
            </a:lvl1pPr>
          </a:lstStyle>
          <a:p>
            <a:pPr/>
            <a:r>
              <a:t>2015- 2019</a:t>
            </a:r>
          </a:p>
        </p:txBody>
      </p:sp>
      <p:sp>
        <p:nvSpPr>
          <p:cNvPr id="174" name="2015: ResNet (Residual Networks) Kaiming He, and his team developed ResNet, a deep neural network architecture. By solving problems of vanishing gradients in very deep networks, enabling the training of much deeper CNNs. ResNet became  foundational in tasks like image classification and object detection.…"/>
          <p:cNvSpPr txBox="1"/>
          <p:nvPr/>
        </p:nvSpPr>
        <p:spPr>
          <a:xfrm>
            <a:off x="628790" y="3174745"/>
            <a:ext cx="11747220" cy="746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2800">
                <a:solidFill>
                  <a:srgbClr val="000000"/>
                </a:solidFill>
                <a:latin typeface="Impact"/>
                <a:ea typeface="Impact"/>
                <a:cs typeface="Impact"/>
                <a:sym typeface="Impact"/>
              </a:defRPr>
            </a:pPr>
            <a:r>
              <a:rPr>
                <a:solidFill>
                  <a:srgbClr val="5A5F5E"/>
                </a:solidFill>
              </a:rPr>
              <a:t>2015:</a:t>
            </a:r>
            <a:r>
              <a:rPr>
                <a:solidFill>
                  <a:srgbClr val="5A5F5E"/>
                </a:solidFill>
              </a:rPr>
              <a:t> </a:t>
            </a:r>
            <a:r>
              <a:rPr>
                <a:solidFill>
                  <a:srgbClr val="5A5F5E"/>
                </a:solidFill>
              </a:rPr>
              <a:t>ResNet (Residual Networks)</a:t>
            </a:r>
            <a:br/>
            <a:r>
              <a:t>Kaiming He, and his team developed ResNet, a deep neural network architecture. By solving problems of vanishing gradients in very deep networks, enabling the training of much deeper CNNs. ResNet became  foundational in tasks like image classification and object detection.</a:t>
            </a:r>
          </a:p>
          <a:p>
            <a:pPr algn="l" defTabSz="457200">
              <a:spcBef>
                <a:spcPts val="1200"/>
              </a:spcBef>
              <a:defRPr sz="2800">
                <a:solidFill>
                  <a:srgbClr val="000000"/>
                </a:solidFill>
                <a:latin typeface="Impact"/>
                <a:ea typeface="Impact"/>
                <a:cs typeface="Impact"/>
                <a:sym typeface="Impact"/>
              </a:defRPr>
            </a:pPr>
            <a:r>
              <a:rPr>
                <a:solidFill>
                  <a:srgbClr val="5A5F5E"/>
                </a:solidFill>
              </a:rPr>
              <a:t>2015:</a:t>
            </a:r>
            <a:r>
              <a:rPr>
                <a:solidFill>
                  <a:srgbClr val="5A5F5E"/>
                </a:solidFill>
              </a:rPr>
              <a:t> </a:t>
            </a:r>
            <a:r>
              <a:rPr>
                <a:solidFill>
                  <a:srgbClr val="5A5F5E"/>
                </a:solidFill>
              </a:rPr>
              <a:t>Faster R-CNN</a:t>
            </a:r>
            <a:br/>
            <a:r>
              <a:t>Ross Girshick and his squad introduced Faster R-CNN, an improvement over R-CNN that included a Region Proposal Network (RPN), significantly speeding up the object detection process.</a:t>
            </a:r>
          </a:p>
          <a:p>
            <a:pPr algn="l" defTabSz="457200">
              <a:spcBef>
                <a:spcPts val="1200"/>
              </a:spcBef>
              <a:defRPr sz="2800">
                <a:solidFill>
                  <a:srgbClr val="000000"/>
                </a:solidFill>
                <a:latin typeface="Impact"/>
                <a:ea typeface="Impact"/>
                <a:cs typeface="Impact"/>
                <a:sym typeface="Impact"/>
              </a:defRPr>
            </a:pPr>
            <a:r>
              <a:rPr>
                <a:solidFill>
                  <a:srgbClr val="5A5F5E"/>
                </a:solidFill>
              </a:rPr>
              <a:t>2016:</a:t>
            </a:r>
            <a:r>
              <a:rPr>
                <a:solidFill>
                  <a:srgbClr val="5A5F5E"/>
                </a:solidFill>
              </a:rPr>
              <a:t> </a:t>
            </a:r>
            <a:r>
              <a:rPr>
                <a:solidFill>
                  <a:srgbClr val="5A5F5E"/>
                </a:solidFill>
              </a:rPr>
              <a:t>YOLO (You Only Look Once)</a:t>
            </a:r>
            <a:br/>
            <a:r>
              <a:t>Joseph Redmon introduced YOLO, an object detection model known for its speed and efficiency. Unlike previous methods, YOLO framed object detection as a single regression problem, allowing real-time object detection.</a:t>
            </a:r>
          </a:p>
          <a:p>
            <a:pPr algn="l" defTabSz="457200">
              <a:defRPr sz="2800">
                <a:solidFill>
                  <a:srgbClr val="000000"/>
                </a:solidFill>
                <a:latin typeface="Impact"/>
                <a:ea typeface="Impact"/>
                <a:cs typeface="Impact"/>
                <a:sym typeface="Impact"/>
              </a:defRPr>
            </a:pPr>
          </a:p>
          <a:p>
            <a:pPr algn="l" defTabSz="457200">
              <a:defRPr sz="2800">
                <a:solidFill>
                  <a:srgbClr val="000000"/>
                </a:solidFill>
                <a:latin typeface="Impact"/>
                <a:ea typeface="Impact"/>
                <a:cs typeface="Impact"/>
                <a:sym typeface="Impact"/>
              </a:defRPr>
            </a:pPr>
          </a:p>
        </p:txBody>
      </p:sp>
      <p:pic>
        <p:nvPicPr>
          <p:cNvPr id="175" name="ResNet50.png" descr="ResNet50.png"/>
          <p:cNvPicPr>
            <a:picLocks noChangeAspect="1"/>
          </p:cNvPicPr>
          <p:nvPr/>
        </p:nvPicPr>
        <p:blipFill>
          <a:blip r:embed="rId2">
            <a:extLst/>
          </a:blip>
          <a:stretch>
            <a:fillRect/>
          </a:stretch>
        </p:blipFill>
        <p:spPr>
          <a:xfrm>
            <a:off x="6964008" y="1939294"/>
            <a:ext cx="5672368" cy="1827158"/>
          </a:xfrm>
          <a:prstGeom prst="rect">
            <a:avLst/>
          </a:prstGeom>
          <a:ln w="12700">
            <a:miter lim="400000"/>
          </a:ln>
          <a:effectLst>
            <a:outerShdw sx="100000" sy="100000" kx="0" ky="0" algn="b" rotWithShape="0" blurRad="622300" dist="25400" dir="5400000">
              <a:srgbClr val="000000">
                <a:alpha val="5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